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73"/>
  </p:notesMasterIdLst>
  <p:sldIdLst>
    <p:sldId id="256" r:id="rId2"/>
    <p:sldId id="335" r:id="rId3"/>
    <p:sldId id="257" r:id="rId4"/>
    <p:sldId id="415" r:id="rId5"/>
    <p:sldId id="352" r:id="rId6"/>
    <p:sldId id="417" r:id="rId7"/>
    <p:sldId id="416" r:id="rId8"/>
    <p:sldId id="393" r:id="rId9"/>
    <p:sldId id="394" r:id="rId10"/>
    <p:sldId id="396" r:id="rId11"/>
    <p:sldId id="397" r:id="rId12"/>
    <p:sldId id="398" r:id="rId13"/>
    <p:sldId id="399" r:id="rId14"/>
    <p:sldId id="400" r:id="rId15"/>
    <p:sldId id="401" r:id="rId16"/>
    <p:sldId id="392" r:id="rId17"/>
    <p:sldId id="402" r:id="rId18"/>
    <p:sldId id="403" r:id="rId19"/>
    <p:sldId id="418" r:id="rId20"/>
    <p:sldId id="419" r:id="rId21"/>
    <p:sldId id="428" r:id="rId22"/>
    <p:sldId id="426" r:id="rId23"/>
    <p:sldId id="427" r:id="rId24"/>
    <p:sldId id="405" r:id="rId25"/>
    <p:sldId id="420" r:id="rId26"/>
    <p:sldId id="407" r:id="rId27"/>
    <p:sldId id="429" r:id="rId28"/>
    <p:sldId id="408" r:id="rId29"/>
    <p:sldId id="409" r:id="rId30"/>
    <p:sldId id="410" r:id="rId31"/>
    <p:sldId id="430" r:id="rId32"/>
    <p:sldId id="421" r:id="rId33"/>
    <p:sldId id="412" r:id="rId34"/>
    <p:sldId id="413" r:id="rId35"/>
    <p:sldId id="353" r:id="rId36"/>
    <p:sldId id="422" r:id="rId37"/>
    <p:sldId id="357" r:id="rId38"/>
    <p:sldId id="358" r:id="rId39"/>
    <p:sldId id="359" r:id="rId40"/>
    <p:sldId id="360" r:id="rId41"/>
    <p:sldId id="423" r:id="rId42"/>
    <p:sldId id="364" r:id="rId43"/>
    <p:sldId id="362" r:id="rId44"/>
    <p:sldId id="368" r:id="rId45"/>
    <p:sldId id="369" r:id="rId46"/>
    <p:sldId id="365" r:id="rId47"/>
    <p:sldId id="366" r:id="rId48"/>
    <p:sldId id="367" r:id="rId49"/>
    <p:sldId id="370" r:id="rId50"/>
    <p:sldId id="371" r:id="rId51"/>
    <p:sldId id="372" r:id="rId52"/>
    <p:sldId id="391" r:id="rId53"/>
    <p:sldId id="373" r:id="rId54"/>
    <p:sldId id="374" r:id="rId55"/>
    <p:sldId id="375" r:id="rId56"/>
    <p:sldId id="376" r:id="rId57"/>
    <p:sldId id="377" r:id="rId58"/>
    <p:sldId id="378" r:id="rId59"/>
    <p:sldId id="354" r:id="rId60"/>
    <p:sldId id="424" r:id="rId61"/>
    <p:sldId id="381" r:id="rId62"/>
    <p:sldId id="383" r:id="rId63"/>
    <p:sldId id="382" r:id="rId64"/>
    <p:sldId id="384" r:id="rId65"/>
    <p:sldId id="385" r:id="rId66"/>
    <p:sldId id="388" r:id="rId67"/>
    <p:sldId id="386" r:id="rId68"/>
    <p:sldId id="387" r:id="rId69"/>
    <p:sldId id="389" r:id="rId70"/>
    <p:sldId id="390" r:id="rId71"/>
    <p:sldId id="320" r:id="rId72"/>
  </p:sldIdLst>
  <p:sldSz cx="9906000" cy="6858000" type="A4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ode New Roman" panose="020B0604020202020204" charset="0"/>
      <p:regular r:id="rId78"/>
    </p:embeddedFont>
    <p:embeddedFont>
      <p:font typeface="Gotham Bold" panose="02000803030000020004" pitchFamily="2" charset="0"/>
      <p:bold r:id="rId79"/>
      <p:italic r:id="rId80"/>
    </p:embeddedFont>
    <p:embeddedFont>
      <p:font typeface="Gotham Book" pitchFamily="50" charset="0"/>
      <p:regular r:id="rId81"/>
      <p:italic r:id="rId8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433"/>
    <a:srgbClr val="0070C0"/>
    <a:srgbClr val="7F7F7F"/>
    <a:srgbClr val="00ABA9"/>
    <a:srgbClr val="008582"/>
    <a:srgbClr val="3C659D"/>
    <a:srgbClr val="A20025"/>
    <a:srgbClr val="668100"/>
    <a:srgbClr val="FFFFFF"/>
    <a:srgbClr val="647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>
      <p:cViewPr varScale="1">
        <p:scale>
          <a:sx n="111" d="100"/>
          <a:sy n="111" d="100"/>
        </p:scale>
        <p:origin x="714" y="9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9DA7A-FF37-4E06-83B5-C92103564C50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DAD3E-99F3-4FC4-8505-5984D56852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FA1261-807E-4A5A-8470-2D0F86F2574C}" type="slidenum">
              <a:rPr lang="en-US"/>
              <a:pPr/>
              <a:t>24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Example: a geographic map is a model. A model is designed for a specific purpose.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 e.g. a map to navigate does not include all details of the environment (houses etc), but only roads, highway numbers and distances</a:t>
            </a:r>
            <a:endParaRPr lang="fr-FR"/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6">
            <a:extLst>
              <a:ext uri="{FF2B5EF4-FFF2-40B4-BE49-F238E27FC236}">
                <a16:creationId xmlns:a16="http://schemas.microsoft.com/office/drawing/2014/main" id="{157EFC73-737A-4BD1-AE24-821D999C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0"/>
                    </a14:imgEffect>
                    <a14:imgEffect>
                      <a14:brightnessContrast bright="51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067" y="5137204"/>
            <a:ext cx="1568933" cy="1714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592796"/>
            <a:ext cx="9906000" cy="3672408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0" y="3429000"/>
            <a:ext cx="9906000" cy="1844824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58985"/>
            <a:ext cx="84201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Gotham Bold" panose="020008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429000"/>
            <a:ext cx="6934200" cy="14150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C51-7655-4BA5-9454-2FA93699DA4A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14338" name="AutoShape 2" descr="https://events-cms.s3.amazonaws.com/uploads/events/53909b2a298edf9b120001cc/event_files/document/53a1c5b2298edf89d7000224-n_essecbusinessschool_hd-png/N_EssecBusinessSchool_HD.png"/>
          <p:cNvSpPr>
            <a:spLocks noChangeAspect="1" noChangeArrowheads="1"/>
          </p:cNvSpPr>
          <p:nvPr/>
        </p:nvSpPr>
        <p:spPr bwMode="auto">
          <a:xfrm>
            <a:off x="155580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>
            <a:stCxn id="7" idx="1"/>
            <a:endCxn id="7" idx="3"/>
          </p:cNvCxnSpPr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  <p:sp>
        <p:nvSpPr>
          <p:cNvPr id="18" name="AutoShape 2" descr="https://events-cms.s3.amazonaws.com/uploads/events/53909b2a298edf9b120001cc/event_files/document/53a1c5b2298edf89d7000224-n_essecbusinessschool_hd-png/N_EssecBusinessSchool_HD.png">
            <a:extLst>
              <a:ext uri="{FF2B5EF4-FFF2-40B4-BE49-F238E27FC236}">
                <a16:creationId xmlns:a16="http://schemas.microsoft.com/office/drawing/2014/main" id="{C062F30F-21CA-4E7D-AE74-15950FD68D0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55581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C97075F-7AC1-4056-A2DF-B252C03730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9F57F1-5188-439D-82C0-6A2DA2E20C65}"/>
              </a:ext>
            </a:extLst>
          </p:cNvPr>
          <p:cNvCxnSpPr>
            <a:stCxn id="7" idx="1"/>
            <a:endCxn id="7" idx="3"/>
          </p:cNvCxnSpPr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C9DE42-A8D3-4739-B973-84BC0E9C1079}"/>
              </a:ext>
            </a:extLst>
          </p:cNvPr>
          <p:cNvSpPr txBox="1"/>
          <p:nvPr userDrawn="1"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</p:spTree>
    <p:extLst>
      <p:ext uri="{BB962C8B-B14F-4D97-AF65-F5344CB8AC3E}">
        <p14:creationId xmlns:p14="http://schemas.microsoft.com/office/powerpoint/2010/main" val="265863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7295-120D-4E6D-82EB-3B469155AC22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399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7FD9-E13A-44DB-8188-5870EB1BB577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4552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2BE-7CE8-4C35-9735-5F4DA694229A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2103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3E22-B693-416B-AB86-9C3DB0AD2F21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0721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4475-AF8E-4D13-85D5-38C590638CA8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4954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2A5E-B904-4660-B546-393C85236AE5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591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7610-DBBC-49CD-8499-BCCBC1D4B3B3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6366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9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8" y="274649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D1BD-122E-4A73-B949-AE1BD8FBE9E3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977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A543-82E5-4C7C-91E7-049B0168D1EF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ssec logo">
            <a:extLst>
              <a:ext uri="{FF2B5EF4-FFF2-40B4-BE49-F238E27FC236}">
                <a16:creationId xmlns:a16="http://schemas.microsoft.com/office/drawing/2014/main" id="{4C16A28B-B1C6-42B7-AD72-C3175BC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07" y="269206"/>
            <a:ext cx="1287586" cy="12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7C274B-8F67-43EC-95A6-83AD971E455D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2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FB643-9EB5-499D-8E88-67DB0FD29BC1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589A-B3DB-467E-AB43-1708379828EC}"/>
              </a:ext>
            </a:extLst>
          </p:cNvPr>
          <p:cNvSpPr/>
          <p:nvPr/>
        </p:nvSpPr>
        <p:spPr>
          <a:xfrm rot="21216921">
            <a:off x="776536" y="1448780"/>
            <a:ext cx="8352928" cy="3960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216921">
            <a:off x="1826325" y="1511189"/>
            <a:ext cx="7159123" cy="374441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4036E-7BBF-4B63-A49A-ED1375F69460}"/>
              </a:ext>
            </a:extLst>
          </p:cNvPr>
          <p:cNvGrpSpPr/>
          <p:nvPr/>
        </p:nvGrpSpPr>
        <p:grpSpPr>
          <a:xfrm rot="21216921">
            <a:off x="605081" y="1545474"/>
            <a:ext cx="1193805" cy="2400657"/>
            <a:chOff x="518835" y="4797152"/>
            <a:chExt cx="1193805" cy="24006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1B698-1032-4D94-8C2A-F7E3E9910637}"/>
                </a:ext>
              </a:extLst>
            </p:cNvPr>
            <p:cNvSpPr txBox="1"/>
            <p:nvPr userDrawn="1"/>
          </p:nvSpPr>
          <p:spPr>
            <a:xfrm>
              <a:off x="518835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37837A-790F-4CA0-A62A-9321B6695EC0}"/>
                </a:ext>
              </a:extLst>
            </p:cNvPr>
            <p:cNvSpPr txBox="1"/>
            <p:nvPr userDrawn="1"/>
          </p:nvSpPr>
          <p:spPr>
            <a:xfrm>
              <a:off x="886773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A7799C70-DAF1-413A-90E1-B5718EA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181458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550" y="980729"/>
            <a:ext cx="6026150" cy="514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CD96-2A10-4D56-94FD-8E14761B525E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55773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78D-0D56-4A02-94CE-7D36646887F4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330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7FEA-2A95-4E00-8503-E0DDA63A48B3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pic>
        <p:nvPicPr>
          <p:cNvPr id="16386" name="Picture 2" descr="http://developer.r-project.org/Logo/Rlogo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2" descr="http://developer.r-project.org/Logo/Rlogo-2.png">
            <a:extLst>
              <a:ext uri="{FF2B5EF4-FFF2-40B4-BE49-F238E27FC236}">
                <a16:creationId xmlns:a16="http://schemas.microsoft.com/office/drawing/2014/main" id="{03D2C8F3-E57A-49D8-8664-2549DF0BDE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866EC3-03CA-4884-8579-CA125561B31F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39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4C47-E547-4D5D-853D-E4701C76F855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://www.mysql.com/common/logos/logo-mysql-170x1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3" y="908720"/>
            <a:ext cx="745126" cy="504056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00D920-1CF7-4EAD-9778-EB73ECAC42AE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2" name="Picture 2" descr="http://www.mysql.com/common/logos/logo-mysql-170x115.png">
            <a:extLst>
              <a:ext uri="{FF2B5EF4-FFF2-40B4-BE49-F238E27FC236}">
                <a16:creationId xmlns:a16="http://schemas.microsoft.com/office/drawing/2014/main" id="{B42E4E3D-A277-4813-B2BD-C68A6E0372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4" y="908720"/>
            <a:ext cx="74512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13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6769-AB32-4643-AC7B-45F44BB7F3C7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504623-3B08-4078-920C-00BF292AC009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03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CB82-14F3-4407-B44A-450773340EA5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6BADC-74BF-450B-984D-DCD54E88E2D2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27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980729"/>
            <a:ext cx="8915400" cy="51454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3CD96-2A10-4D56-94FD-8E14761B525E}" type="datetime1">
              <a:rPr lang="fr-BE" smtClean="0"/>
              <a:pPr/>
              <a:t>22-10-22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1081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Gotham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tham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Marketing </a:t>
            </a:r>
            <a:r>
              <a:rPr lang="fr-BE" dirty="0" err="1"/>
              <a:t>Analytics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sz="1800" dirty="0"/>
              <a:t>Session 6</a:t>
            </a:r>
          </a:p>
          <a:p>
            <a:r>
              <a:rPr lang="fr-BE" dirty="0"/>
              <a:t>Advanced </a:t>
            </a:r>
            <a:r>
              <a:rPr lang="fr-BE" dirty="0" err="1"/>
              <a:t>topics</a:t>
            </a:r>
            <a:r>
              <a:rPr lang="fr-BE" dirty="0"/>
              <a:t> in </a:t>
            </a:r>
            <a:r>
              <a:rPr lang="fr-BE" dirty="0" err="1"/>
              <a:t>scoring</a:t>
            </a:r>
            <a:r>
              <a:rPr lang="fr-BE" dirty="0"/>
              <a:t> </a:t>
            </a:r>
            <a:r>
              <a:rPr lang="fr-BE" dirty="0" err="1"/>
              <a:t>models</a:t>
            </a:r>
            <a:endParaRPr lang="fr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at 25%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10</a:t>
            </a:fld>
            <a:endParaRPr lang="fr-BE"/>
          </a:p>
        </p:txBody>
      </p:sp>
      <p:pic>
        <p:nvPicPr>
          <p:cNvPr id="9218" name="Picture 2" descr="E:\Documents\DecisiveSystem\Website\App\public_html\user-content\charts\chart_56bc2ffafe_gain_chart_insample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560" y="955580"/>
            <a:ext cx="7920880" cy="5657772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flipV="1">
            <a:off x="3152800" y="1268760"/>
            <a:ext cx="0" cy="5112568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52800" y="3429000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52800" y="5085184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52800" y="2420888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-Down Arrow 22"/>
          <p:cNvSpPr/>
          <p:nvPr/>
        </p:nvSpPr>
        <p:spPr>
          <a:xfrm>
            <a:off x="4016896" y="3429000"/>
            <a:ext cx="648072" cy="2952328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24" name="Up-Down Arrow 23"/>
          <p:cNvSpPr/>
          <p:nvPr/>
        </p:nvSpPr>
        <p:spPr>
          <a:xfrm>
            <a:off x="4808984" y="5085184"/>
            <a:ext cx="648072" cy="1296144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89104" y="4077072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LIFT = A / 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at 25%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11</a:t>
            </a:fld>
            <a:endParaRPr lang="fr-BE"/>
          </a:p>
        </p:txBody>
      </p:sp>
      <p:pic>
        <p:nvPicPr>
          <p:cNvPr id="9218" name="Picture 2" descr="E:\Documents\DecisiveSystem\Website\App\public_html\user-content\charts\chart_56bc2ffafe_gain_chart_insample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560" y="955580"/>
            <a:ext cx="7920880" cy="5657772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flipV="1">
            <a:off x="3152800" y="1268760"/>
            <a:ext cx="0" cy="5112568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52800" y="3429000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52800" y="5085184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52800" y="2420888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-Down Arrow 22"/>
          <p:cNvSpPr/>
          <p:nvPr/>
        </p:nvSpPr>
        <p:spPr>
          <a:xfrm>
            <a:off x="4016896" y="3429000"/>
            <a:ext cx="648072" cy="1656184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24" name="Up-Down Arrow 23"/>
          <p:cNvSpPr/>
          <p:nvPr/>
        </p:nvSpPr>
        <p:spPr>
          <a:xfrm>
            <a:off x="4808984" y="2420888"/>
            <a:ext cx="648072" cy="2664296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29064" y="4077072"/>
            <a:ext cx="3085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PERFORMANCE = A / B</a:t>
            </a:r>
          </a:p>
          <a:p>
            <a:r>
              <a:rPr lang="en-US" sz="1600" i="1" dirty="0"/>
              <a:t>(sometimes called improvement)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One of the libraries available for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model = </a:t>
            </a:r>
            <a:r>
              <a:rPr lang="en-US" dirty="0" err="1"/>
              <a:t>multinom</a:t>
            </a:r>
            <a:r>
              <a:rPr lang="en-US" dirty="0"/>
              <a:t>(formula = loyal ~ (</a:t>
            </a:r>
            <a:r>
              <a:rPr lang="en-US" dirty="0" err="1"/>
              <a:t>recency</a:t>
            </a:r>
            <a:r>
              <a:rPr lang="en-US" dirty="0"/>
              <a:t> * frequency) + log(</a:t>
            </a:r>
            <a:r>
              <a:rPr lang="en-US" dirty="0" err="1"/>
              <a:t>recency</a:t>
            </a:r>
            <a:r>
              <a:rPr lang="en-US" dirty="0"/>
              <a:t>) + log(frequency),</a:t>
            </a:r>
            <a:br>
              <a:rPr lang="en-US" dirty="0"/>
            </a:br>
            <a:r>
              <a:rPr lang="en-US" dirty="0"/>
              <a:t>data = data)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Obtain predictions (on the same data set)</a:t>
            </a:r>
          </a:p>
          <a:p>
            <a:r>
              <a:rPr lang="en-US" dirty="0" err="1"/>
              <a:t>probs</a:t>
            </a:r>
            <a:r>
              <a:rPr lang="en-US" dirty="0"/>
              <a:t>  = predict(object = model,</a:t>
            </a:r>
          </a:p>
          <a:p>
            <a:r>
              <a:rPr lang="en-US" dirty="0"/>
              <a:t>                 </a:t>
            </a:r>
            <a:r>
              <a:rPr lang="en-US" dirty="0" err="1"/>
              <a:t>newdata</a:t>
            </a:r>
            <a:r>
              <a:rPr lang="en-US" dirty="0"/>
              <a:t> = data,</a:t>
            </a:r>
          </a:p>
          <a:p>
            <a:r>
              <a:rPr lang="en-US" dirty="0"/>
              <a:t>                 type = "</a:t>
            </a:r>
            <a:r>
              <a:rPr lang="en-US" dirty="0" err="1"/>
              <a:t>probs</a:t>
            </a:r>
            <a:r>
              <a:rPr lang="en-US" dirty="0"/>
              <a:t>")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a gain chart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12</a:t>
            </a:fld>
            <a:endParaRPr lang="fr-B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Rank order target variable in decreasing order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of (predicted) probability</a:t>
            </a:r>
          </a:p>
          <a:p>
            <a:r>
              <a:rPr lang="en-US" dirty="0"/>
              <a:t>target    = </a:t>
            </a:r>
            <a:r>
              <a:rPr lang="en-US" dirty="0" err="1"/>
              <a:t>data$loyal</a:t>
            </a:r>
            <a:r>
              <a:rPr lang="en-US" dirty="0"/>
              <a:t>[order(</a:t>
            </a:r>
            <a:r>
              <a:rPr lang="en-US" dirty="0" err="1"/>
              <a:t>probs</a:t>
            </a:r>
            <a:r>
              <a:rPr lang="en-US" dirty="0"/>
              <a:t>, decreasing=TRUE)]</a:t>
            </a:r>
          </a:p>
          <a:p>
            <a:r>
              <a:rPr lang="en-US" dirty="0"/>
              <a:t>            / sum(</a:t>
            </a:r>
            <a:r>
              <a:rPr lang="en-US" dirty="0" err="1"/>
              <a:t>data$loyal</a:t>
            </a:r>
            <a:r>
              <a:rPr lang="en-US" dirty="0"/>
              <a:t>)</a:t>
            </a:r>
          </a:p>
          <a:p>
            <a:r>
              <a:rPr lang="en-US" dirty="0" err="1"/>
              <a:t>gainchart</a:t>
            </a:r>
            <a:r>
              <a:rPr lang="en-US" dirty="0"/>
              <a:t> = c(0, </a:t>
            </a:r>
            <a:r>
              <a:rPr lang="en-US" dirty="0" err="1"/>
              <a:t>cumsum</a:t>
            </a:r>
            <a:r>
              <a:rPr lang="en-US" dirty="0"/>
              <a:t>(target))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a random selection sequence</a:t>
            </a:r>
          </a:p>
          <a:p>
            <a:r>
              <a:rPr lang="en-US" dirty="0"/>
              <a:t>random = </a:t>
            </a:r>
            <a:r>
              <a:rPr lang="en-US" dirty="0" err="1"/>
              <a:t>seq</a:t>
            </a:r>
            <a:r>
              <a:rPr lang="en-US" dirty="0"/>
              <a:t>(0, to = 1, </a:t>
            </a:r>
            <a:r>
              <a:rPr lang="en-US" dirty="0" err="1"/>
              <a:t>length.out</a:t>
            </a:r>
            <a:r>
              <a:rPr lang="en-US" dirty="0"/>
              <a:t> = length(</a:t>
            </a:r>
            <a:r>
              <a:rPr lang="en-US" dirty="0" err="1"/>
              <a:t>data$loyal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the "perfect" selection sequence</a:t>
            </a:r>
          </a:p>
          <a:p>
            <a:r>
              <a:rPr lang="en-US" dirty="0"/>
              <a:t>perfect = </a:t>
            </a:r>
            <a:r>
              <a:rPr lang="en-US" dirty="0" err="1"/>
              <a:t>data$loyal</a:t>
            </a:r>
            <a:r>
              <a:rPr lang="en-US" dirty="0"/>
              <a:t>[order(</a:t>
            </a:r>
            <a:r>
              <a:rPr lang="en-US" dirty="0" err="1"/>
              <a:t>data$loyal</a:t>
            </a:r>
            <a:r>
              <a:rPr lang="en-US" dirty="0"/>
              <a:t>, decreasing=TRUE)]</a:t>
            </a:r>
          </a:p>
          <a:p>
            <a:r>
              <a:rPr lang="en-US" dirty="0"/>
              <a:t>          / sum(</a:t>
            </a:r>
            <a:r>
              <a:rPr lang="en-US" dirty="0" err="1"/>
              <a:t>data$loyal</a:t>
            </a:r>
            <a:r>
              <a:rPr lang="en-US" dirty="0"/>
              <a:t>)</a:t>
            </a:r>
          </a:p>
          <a:p>
            <a:r>
              <a:rPr lang="en-US" dirty="0"/>
              <a:t>perfect = c(0, </a:t>
            </a:r>
            <a:r>
              <a:rPr lang="en-US" dirty="0" err="1"/>
              <a:t>cumsum</a:t>
            </a:r>
            <a:r>
              <a:rPr lang="en-US" dirty="0"/>
              <a:t>(perfect))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Plot gain chart, add random line</a:t>
            </a:r>
          </a:p>
          <a:p>
            <a:r>
              <a:rPr lang="en-US" dirty="0"/>
              <a:t>plot(</a:t>
            </a:r>
            <a:r>
              <a:rPr lang="en-US" dirty="0" err="1"/>
              <a:t>gainchart</a:t>
            </a:r>
            <a:r>
              <a:rPr lang="en-US" dirty="0"/>
              <a:t>)</a:t>
            </a:r>
          </a:p>
          <a:p>
            <a:r>
              <a:rPr lang="en-US" dirty="0"/>
              <a:t>lines(random)</a:t>
            </a:r>
          </a:p>
          <a:p>
            <a:r>
              <a:rPr lang="en-US" dirty="0"/>
              <a:t>lines(perfect)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a gain chart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13</a:t>
            </a:fld>
            <a:endParaRPr lang="fr-B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chart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40206" y="836712"/>
            <a:ext cx="8025588" cy="60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14</a:t>
            </a:fld>
            <a:endParaRPr lang="fr-B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1%, 5%, 10%, and 25% lift and improvement</a:t>
            </a:r>
          </a:p>
          <a:p>
            <a:r>
              <a:rPr lang="en-US" dirty="0"/>
              <a:t>q = c(0.01, 0.05, 0.10, 0.25)</a:t>
            </a:r>
          </a:p>
          <a:p>
            <a:r>
              <a:rPr lang="en-US" dirty="0"/>
              <a:t>x = </a:t>
            </a:r>
            <a:r>
              <a:rPr lang="en-US" dirty="0" err="1">
                <a:solidFill>
                  <a:srgbClr val="C00000"/>
                </a:solidFill>
              </a:rPr>
              <a:t>quantile</a:t>
            </a:r>
            <a:r>
              <a:rPr lang="en-US" dirty="0"/>
              <a:t>(</a:t>
            </a:r>
            <a:r>
              <a:rPr lang="en-US" dirty="0" err="1"/>
              <a:t>gainchart</a:t>
            </a:r>
            <a:r>
              <a:rPr lang="en-US" dirty="0"/>
              <a:t>, </a:t>
            </a:r>
            <a:r>
              <a:rPr lang="en-US" dirty="0" err="1"/>
              <a:t>probs</a:t>
            </a:r>
            <a:r>
              <a:rPr lang="en-US" dirty="0"/>
              <a:t> = q)</a:t>
            </a:r>
          </a:p>
          <a:p>
            <a:r>
              <a:rPr lang="en-US" dirty="0"/>
              <a:t>z = </a:t>
            </a:r>
            <a:r>
              <a:rPr lang="en-US" dirty="0" err="1">
                <a:solidFill>
                  <a:srgbClr val="C00000"/>
                </a:solidFill>
              </a:rPr>
              <a:t>quantile</a:t>
            </a:r>
            <a:r>
              <a:rPr lang="en-US" dirty="0"/>
              <a:t>(perfect,   </a:t>
            </a:r>
            <a:r>
              <a:rPr lang="en-US" dirty="0" err="1"/>
              <a:t>probs</a:t>
            </a:r>
            <a:r>
              <a:rPr lang="en-US" dirty="0"/>
              <a:t> = q)</a:t>
            </a:r>
          </a:p>
          <a:p>
            <a:endParaRPr lang="en-US" dirty="0"/>
          </a:p>
          <a:p>
            <a:r>
              <a:rPr lang="en-US" dirty="0"/>
              <a:t>print("Hit rate:")</a:t>
            </a:r>
          </a:p>
          <a:p>
            <a:r>
              <a:rPr lang="en-US" dirty="0"/>
              <a:t>print(x)</a:t>
            </a:r>
          </a:p>
          <a:p>
            <a:endParaRPr lang="en-US" dirty="0"/>
          </a:p>
          <a:p>
            <a:r>
              <a:rPr lang="en-US" dirty="0"/>
              <a:t>print("Lift:")</a:t>
            </a:r>
          </a:p>
          <a:p>
            <a:r>
              <a:rPr lang="en-US" dirty="0"/>
              <a:t>print(x/q)</a:t>
            </a:r>
          </a:p>
          <a:p>
            <a:endParaRPr lang="en-US" dirty="0"/>
          </a:p>
          <a:p>
            <a:r>
              <a:rPr lang="en-US" dirty="0"/>
              <a:t>print("Improvement:")</a:t>
            </a:r>
          </a:p>
          <a:p>
            <a:r>
              <a:rPr lang="en-US" dirty="0"/>
              <a:t>print((x-q)/(z-q))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lift and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15</a:t>
            </a:fld>
            <a:endParaRPr lang="fr-B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Anticipating out-of-sample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16</a:t>
            </a:fld>
            <a:endParaRPr lang="fr-B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Suppose you fit a linear model on 4 observations</a:t>
            </a:r>
          </a:p>
          <a:p>
            <a:pPr lvl="1"/>
            <a:r>
              <a:rPr lang="en-US" dirty="0"/>
              <a:t>Obviously the “in-sample” fit is pretty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17</a:t>
            </a:fld>
            <a:endParaRPr lang="fr-BE"/>
          </a:p>
        </p:txBody>
      </p:sp>
      <p:sp>
        <p:nvSpPr>
          <p:cNvPr id="7" name="Oval 6"/>
          <p:cNvSpPr/>
          <p:nvPr/>
        </p:nvSpPr>
        <p:spPr>
          <a:xfrm>
            <a:off x="2072680" y="4365104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/>
          <p:cNvSpPr/>
          <p:nvPr/>
        </p:nvSpPr>
        <p:spPr>
          <a:xfrm>
            <a:off x="5889104" y="3573016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Oval 8"/>
          <p:cNvSpPr/>
          <p:nvPr/>
        </p:nvSpPr>
        <p:spPr>
          <a:xfrm>
            <a:off x="4232920" y="4077072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/>
          <p:cNvSpPr/>
          <p:nvPr/>
        </p:nvSpPr>
        <p:spPr>
          <a:xfrm>
            <a:off x="7113240" y="5373216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2" name="Straight Connector 11"/>
          <p:cNvCxnSpPr/>
          <p:nvPr/>
        </p:nvCxnSpPr>
        <p:spPr>
          <a:xfrm>
            <a:off x="704528" y="4581128"/>
            <a:ext cx="8064896" cy="7200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Now, use the same model to run out-of-sample predictions</a:t>
            </a:r>
          </a:p>
          <a:p>
            <a:pPr lvl="1"/>
            <a:r>
              <a:rPr lang="en-US" dirty="0"/>
              <a:t>The “out-of-sample”</a:t>
            </a:r>
            <a:br>
              <a:rPr lang="en-US" dirty="0"/>
            </a:br>
            <a:r>
              <a:rPr lang="en-US" dirty="0"/>
              <a:t>performance might</a:t>
            </a:r>
            <a:br>
              <a:rPr lang="en-US" dirty="0"/>
            </a:br>
            <a:r>
              <a:rPr lang="en-US" dirty="0"/>
              <a:t>not be as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13" name="Oval 12"/>
          <p:cNvSpPr/>
          <p:nvPr/>
        </p:nvSpPr>
        <p:spPr>
          <a:xfrm>
            <a:off x="2072680" y="4365104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Oval 13"/>
          <p:cNvSpPr/>
          <p:nvPr/>
        </p:nvSpPr>
        <p:spPr>
          <a:xfrm>
            <a:off x="5889104" y="3573016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Oval 14"/>
          <p:cNvSpPr/>
          <p:nvPr/>
        </p:nvSpPr>
        <p:spPr>
          <a:xfrm>
            <a:off x="4232920" y="4077072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Oval 15"/>
          <p:cNvSpPr/>
          <p:nvPr/>
        </p:nvSpPr>
        <p:spPr>
          <a:xfrm>
            <a:off x="7113240" y="5373216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" name="Straight Connector 16"/>
          <p:cNvCxnSpPr/>
          <p:nvPr/>
        </p:nvCxnSpPr>
        <p:spPr>
          <a:xfrm>
            <a:off x="704528" y="4581128"/>
            <a:ext cx="8064896" cy="7200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224808" y="3861048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Oval 18"/>
          <p:cNvSpPr/>
          <p:nvPr/>
        </p:nvSpPr>
        <p:spPr>
          <a:xfrm>
            <a:off x="1856656" y="537321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Oval 19"/>
          <p:cNvSpPr/>
          <p:nvPr/>
        </p:nvSpPr>
        <p:spPr>
          <a:xfrm>
            <a:off x="920552" y="5301208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Oval 20"/>
          <p:cNvSpPr/>
          <p:nvPr/>
        </p:nvSpPr>
        <p:spPr>
          <a:xfrm>
            <a:off x="5457056" y="249289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Oval 21"/>
          <p:cNvSpPr/>
          <p:nvPr/>
        </p:nvSpPr>
        <p:spPr>
          <a:xfrm>
            <a:off x="6753200" y="249289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Oval 22"/>
          <p:cNvSpPr/>
          <p:nvPr/>
        </p:nvSpPr>
        <p:spPr>
          <a:xfrm>
            <a:off x="5169024" y="306896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Oval 23"/>
          <p:cNvSpPr/>
          <p:nvPr/>
        </p:nvSpPr>
        <p:spPr>
          <a:xfrm>
            <a:off x="8193360" y="1484784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Oval 24"/>
          <p:cNvSpPr/>
          <p:nvPr/>
        </p:nvSpPr>
        <p:spPr>
          <a:xfrm>
            <a:off x="704528" y="609329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0AFE2-AF6B-4513-B582-5E1F60E9D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is said to </a:t>
            </a:r>
            <a:r>
              <a:rPr lang="en-US" b="1" dirty="0">
                <a:solidFill>
                  <a:srgbClr val="CC3433"/>
                </a:solidFill>
              </a:rPr>
              <a:t>overfit</a:t>
            </a:r>
            <a:r>
              <a:rPr lang="en-US" dirty="0"/>
              <a:t> the data when it captures noise such that in-sample fit is improved, but out-of-sample fit is degraded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1E387-70F2-47F1-8BAF-550F0C99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Overfit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3AEC4-104F-4BF2-9373-77C19C8B90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</p:spPr>
        <p:txBody>
          <a:bodyPr/>
          <a:lstStyle/>
          <a:p>
            <a:fld id="{D83B5687-1239-4E04-8306-49ECDD3E83CE}" type="slidenum">
              <a:rPr lang="fr-BE" smtClean="0"/>
              <a:pPr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9240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95990-5939-5AC1-1259-C074A46E8B9E}"/>
              </a:ext>
            </a:extLst>
          </p:cNvPr>
          <p:cNvSpPr/>
          <p:nvPr/>
        </p:nvSpPr>
        <p:spPr>
          <a:xfrm>
            <a:off x="200472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BB1AB-DA02-FA49-5BE3-DE9B07CFDA06}"/>
              </a:ext>
            </a:extLst>
          </p:cNvPr>
          <p:cNvSpPr/>
          <p:nvPr/>
        </p:nvSpPr>
        <p:spPr>
          <a:xfrm>
            <a:off x="7977336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FFAA3-0B9D-F9F9-F303-7FDB286D7F8B}"/>
              </a:ext>
            </a:extLst>
          </p:cNvPr>
          <p:cNvSpPr/>
          <p:nvPr/>
        </p:nvSpPr>
        <p:spPr>
          <a:xfrm>
            <a:off x="4088904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80D0F2-FDCF-1197-D4F0-E16F55617618}"/>
              </a:ext>
            </a:extLst>
          </p:cNvPr>
          <p:cNvSpPr/>
          <p:nvPr/>
        </p:nvSpPr>
        <p:spPr>
          <a:xfrm>
            <a:off x="2144688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82B721-396D-9372-0F1F-45BFF5F6350B}"/>
              </a:ext>
            </a:extLst>
          </p:cNvPr>
          <p:cNvSpPr/>
          <p:nvPr/>
        </p:nvSpPr>
        <p:spPr>
          <a:xfrm>
            <a:off x="200472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41D7C5-AB9C-3EAA-6284-65301CD4CA75}"/>
              </a:ext>
            </a:extLst>
          </p:cNvPr>
          <p:cNvSpPr/>
          <p:nvPr/>
        </p:nvSpPr>
        <p:spPr>
          <a:xfrm>
            <a:off x="7977336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53206C-F44F-24FA-6FDA-11F5A1A62E9A}"/>
              </a:ext>
            </a:extLst>
          </p:cNvPr>
          <p:cNvSpPr/>
          <p:nvPr/>
        </p:nvSpPr>
        <p:spPr>
          <a:xfrm>
            <a:off x="6033120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C1BDF7-49C7-AB97-B0EA-D22A6FE4757C}"/>
              </a:ext>
            </a:extLst>
          </p:cNvPr>
          <p:cNvSpPr/>
          <p:nvPr/>
        </p:nvSpPr>
        <p:spPr>
          <a:xfrm>
            <a:off x="4088904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BB0BB6-3682-9A89-C8D8-31AC6D851C83}"/>
              </a:ext>
            </a:extLst>
          </p:cNvPr>
          <p:cNvSpPr/>
          <p:nvPr/>
        </p:nvSpPr>
        <p:spPr>
          <a:xfrm>
            <a:off x="2144688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24FC65-344A-61DE-9AAC-C8B2232C59D1}"/>
              </a:ext>
            </a:extLst>
          </p:cNvPr>
          <p:cNvSpPr/>
          <p:nvPr/>
        </p:nvSpPr>
        <p:spPr>
          <a:xfrm>
            <a:off x="200472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S1 – Oct 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AFB26C-2255-853C-13FA-18CFD86DD1E1}"/>
              </a:ext>
            </a:extLst>
          </p:cNvPr>
          <p:cNvSpPr/>
          <p:nvPr/>
        </p:nvSpPr>
        <p:spPr>
          <a:xfrm>
            <a:off x="2144688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S2 – Oct 10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610105-8957-6963-2BA2-6CBACBD60F55}"/>
              </a:ext>
            </a:extLst>
          </p:cNvPr>
          <p:cNvSpPr/>
          <p:nvPr/>
        </p:nvSpPr>
        <p:spPr>
          <a:xfrm>
            <a:off x="4088904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S3 – Oct 17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5CB7FA-987C-F602-523A-C41E3A4936F8}"/>
              </a:ext>
            </a:extLst>
          </p:cNvPr>
          <p:cNvSpPr/>
          <p:nvPr/>
        </p:nvSpPr>
        <p:spPr>
          <a:xfrm>
            <a:off x="6033120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5A0D04-40F1-8135-8943-CCD09BE2925F}"/>
              </a:ext>
            </a:extLst>
          </p:cNvPr>
          <p:cNvSpPr/>
          <p:nvPr/>
        </p:nvSpPr>
        <p:spPr>
          <a:xfrm>
            <a:off x="6033120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S4 – Oct 24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2BDBA9-524A-AF21-AEC4-A8E0FC7F5D9A}"/>
              </a:ext>
            </a:extLst>
          </p:cNvPr>
          <p:cNvSpPr/>
          <p:nvPr/>
        </p:nvSpPr>
        <p:spPr>
          <a:xfrm>
            <a:off x="200472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S6 – Nov 7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E9966B-9A56-2262-8E76-23D311FE93A7}"/>
              </a:ext>
            </a:extLst>
          </p:cNvPr>
          <p:cNvSpPr/>
          <p:nvPr/>
        </p:nvSpPr>
        <p:spPr>
          <a:xfrm>
            <a:off x="2144688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S7 – Nov 21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4881279-F490-0F0C-9831-6DF08328A2F9}"/>
              </a:ext>
            </a:extLst>
          </p:cNvPr>
          <p:cNvSpPr/>
          <p:nvPr/>
        </p:nvSpPr>
        <p:spPr>
          <a:xfrm>
            <a:off x="4088904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S8 – Nov 28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C6060F-0615-64D5-C495-750586882310}"/>
              </a:ext>
            </a:extLst>
          </p:cNvPr>
          <p:cNvSpPr/>
          <p:nvPr/>
        </p:nvSpPr>
        <p:spPr>
          <a:xfrm>
            <a:off x="6033120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S9 – Dec 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7001E4-2EC7-4FFE-40D8-835B69CD20B0}"/>
              </a:ext>
            </a:extLst>
          </p:cNvPr>
          <p:cNvSpPr/>
          <p:nvPr/>
        </p:nvSpPr>
        <p:spPr>
          <a:xfrm>
            <a:off x="7977336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S10 – Dec 12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E3F5AE-C78F-0384-6082-710F43473547}"/>
              </a:ext>
            </a:extLst>
          </p:cNvPr>
          <p:cNvSpPr/>
          <p:nvPr/>
        </p:nvSpPr>
        <p:spPr>
          <a:xfrm>
            <a:off x="272480" y="4221088"/>
            <a:ext cx="165618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Scoring</a:t>
            </a:r>
          </a:p>
          <a:p>
            <a:pPr algn="ctr"/>
            <a:r>
              <a:rPr lang="en-US" sz="1400" dirty="0">
                <a:latin typeface="Gotham Book" pitchFamily="2" charset="0"/>
              </a:rPr>
              <a:t>advanced topics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796F77-3461-4C89-1505-CABE034E2714}"/>
              </a:ext>
            </a:extLst>
          </p:cNvPr>
          <p:cNvSpPr/>
          <p:nvPr/>
        </p:nvSpPr>
        <p:spPr>
          <a:xfrm>
            <a:off x="2216696" y="5301208"/>
            <a:ext cx="1656184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Social network analysis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A8D5497-B420-5E17-CE0A-56FD7C44CFC2}"/>
              </a:ext>
            </a:extLst>
          </p:cNvPr>
          <p:cNvSpPr/>
          <p:nvPr/>
        </p:nvSpPr>
        <p:spPr>
          <a:xfrm>
            <a:off x="2216696" y="4221088"/>
            <a:ext cx="1656184" cy="10081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2</a:t>
            </a:r>
          </a:p>
          <a:p>
            <a:pPr algn="ctr"/>
            <a:r>
              <a:rPr lang="en-US" sz="1400" dirty="0">
                <a:latin typeface="Gotham Book" pitchFamily="2" charset="0"/>
              </a:rPr>
              <a:t>(scoring)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ACAFA44-9C45-A790-A336-E0835779336F}"/>
              </a:ext>
            </a:extLst>
          </p:cNvPr>
          <p:cNvSpPr/>
          <p:nvPr/>
        </p:nvSpPr>
        <p:spPr>
          <a:xfrm>
            <a:off x="8049344" y="4221088"/>
            <a:ext cx="1656184" cy="208823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3</a:t>
            </a:r>
            <a:br>
              <a:rPr lang="en-US" sz="1400" dirty="0">
                <a:latin typeface="Gotham Book" pitchFamily="2" charset="0"/>
              </a:rPr>
            </a:br>
            <a:r>
              <a:rPr lang="en-US" sz="1400" dirty="0">
                <a:latin typeface="Gotham Book" pitchFamily="2" charset="0"/>
              </a:rPr>
              <a:t>(project)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B80B9DF-637C-238C-D69B-DD2B8C01CE71}"/>
              </a:ext>
            </a:extLst>
          </p:cNvPr>
          <p:cNvSpPr/>
          <p:nvPr/>
        </p:nvSpPr>
        <p:spPr>
          <a:xfrm>
            <a:off x="272480" y="1484784"/>
            <a:ext cx="1656184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Course introduction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6F8F7B-CA56-C958-0DEE-34B8673C1E56}"/>
              </a:ext>
            </a:extLst>
          </p:cNvPr>
          <p:cNvSpPr/>
          <p:nvPr/>
        </p:nvSpPr>
        <p:spPr>
          <a:xfrm>
            <a:off x="272480" y="2276872"/>
            <a:ext cx="1656184" cy="1296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Database</a:t>
            </a:r>
            <a:br>
              <a:rPr lang="en-US" sz="1400" dirty="0">
                <a:latin typeface="Gotham Book" pitchFamily="2" charset="0"/>
              </a:rPr>
            </a:br>
            <a:r>
              <a:rPr lang="en-US" sz="1400" dirty="0">
                <a:latin typeface="Gotham Book" pitchFamily="2" charset="0"/>
              </a:rPr>
              <a:t>&amp; SQL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83DB43-7649-8BAF-FE78-C3946601375A}"/>
              </a:ext>
            </a:extLst>
          </p:cNvPr>
          <p:cNvSpPr/>
          <p:nvPr/>
        </p:nvSpPr>
        <p:spPr>
          <a:xfrm>
            <a:off x="7977336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Bold" panose="02000803030000020004" pitchFamily="2" charset="0"/>
              </a:rPr>
              <a:t>S5 – Oct 31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ED7E463-2AB7-49DD-A78D-DC22B75DFA09}"/>
              </a:ext>
            </a:extLst>
          </p:cNvPr>
          <p:cNvSpPr/>
          <p:nvPr/>
        </p:nvSpPr>
        <p:spPr>
          <a:xfrm>
            <a:off x="8049344" y="2564904"/>
            <a:ext cx="1656184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Scoring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F9F410A-7BA0-C517-D085-EA9A63D926CB}"/>
              </a:ext>
            </a:extLst>
          </p:cNvPr>
          <p:cNvSpPr/>
          <p:nvPr/>
        </p:nvSpPr>
        <p:spPr>
          <a:xfrm>
            <a:off x="8049344" y="1484784"/>
            <a:ext cx="1656184" cy="10081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1</a:t>
            </a:r>
          </a:p>
          <a:p>
            <a:pPr algn="ctr"/>
            <a:r>
              <a:rPr lang="en-US" sz="1400" dirty="0">
                <a:latin typeface="Gotham Book" pitchFamily="2" charset="0"/>
              </a:rPr>
              <a:t>(report)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AF699E-9FA7-73E5-77B5-3675AD644E30}"/>
              </a:ext>
            </a:extLst>
          </p:cNvPr>
          <p:cNvSpPr/>
          <p:nvPr/>
        </p:nvSpPr>
        <p:spPr>
          <a:xfrm>
            <a:off x="2216696" y="2276872"/>
            <a:ext cx="1656184" cy="1296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R &amp; ODBC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BF80BC-62D4-3139-9EAB-6D1FE833C50B}"/>
              </a:ext>
            </a:extLst>
          </p:cNvPr>
          <p:cNvSpPr/>
          <p:nvPr/>
        </p:nvSpPr>
        <p:spPr>
          <a:xfrm>
            <a:off x="2216696" y="1484784"/>
            <a:ext cx="1656184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SQL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AF654D-2CB3-0C4E-1F4C-FD90F3625C92}"/>
              </a:ext>
            </a:extLst>
          </p:cNvPr>
          <p:cNvSpPr/>
          <p:nvPr/>
        </p:nvSpPr>
        <p:spPr>
          <a:xfrm>
            <a:off x="6105128" y="4221088"/>
            <a:ext cx="1656184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Market basket analysis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ED0B28-56C5-9A84-EF7C-2C339DF9EC60}"/>
              </a:ext>
            </a:extLst>
          </p:cNvPr>
          <p:cNvSpPr/>
          <p:nvPr/>
        </p:nvSpPr>
        <p:spPr>
          <a:xfrm>
            <a:off x="6105128" y="1484784"/>
            <a:ext cx="165618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Data</a:t>
            </a:r>
            <a:br>
              <a:rPr lang="en-US" sz="1400" dirty="0">
                <a:latin typeface="Gotham Book" pitchFamily="2" charset="0"/>
              </a:rPr>
            </a:br>
            <a:r>
              <a:rPr lang="en-US" sz="1400" dirty="0">
                <a:latin typeface="Gotham Book" pitchFamily="2" charset="0"/>
              </a:rPr>
              <a:t>visualization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480CD69-ADB5-8252-BC79-A54E3C3165DB}"/>
              </a:ext>
            </a:extLst>
          </p:cNvPr>
          <p:cNvSpPr/>
          <p:nvPr/>
        </p:nvSpPr>
        <p:spPr>
          <a:xfrm>
            <a:off x="4160912" y="4221088"/>
            <a:ext cx="1656184" cy="1512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Lifetime value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40EB94-21AE-07A2-6882-A503980FEDFB}"/>
              </a:ext>
            </a:extLst>
          </p:cNvPr>
          <p:cNvSpPr/>
          <p:nvPr/>
        </p:nvSpPr>
        <p:spPr>
          <a:xfrm>
            <a:off x="4160912" y="5805264"/>
            <a:ext cx="1656184" cy="50405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Q&amp;A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B05153D-B371-B44C-E37D-21D54DC5E7F6}"/>
              </a:ext>
            </a:extLst>
          </p:cNvPr>
          <p:cNvSpPr/>
          <p:nvPr/>
        </p:nvSpPr>
        <p:spPr>
          <a:xfrm>
            <a:off x="4160912" y="1484784"/>
            <a:ext cx="165618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Segmentation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69020A-BB08-9BE6-92BF-057CCB723439}"/>
              </a:ext>
            </a:extLst>
          </p:cNvPr>
          <p:cNvSpPr/>
          <p:nvPr/>
        </p:nvSpPr>
        <p:spPr>
          <a:xfrm rot="569102">
            <a:off x="8939873" y="1415222"/>
            <a:ext cx="886154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/>
              <a:t>Oct 30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42084-0E62-8A41-29CF-3C3E4A42A75D}"/>
              </a:ext>
            </a:extLst>
          </p:cNvPr>
          <p:cNvSpPr/>
          <p:nvPr/>
        </p:nvSpPr>
        <p:spPr>
          <a:xfrm rot="569102">
            <a:off x="8843832" y="4211916"/>
            <a:ext cx="979919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>
                <a:solidFill>
                  <a:srgbClr val="FFFF00"/>
                </a:solidFill>
              </a:rPr>
              <a:t>FRIDAY</a:t>
            </a:r>
            <a:r>
              <a:rPr lang="en-US" sz="1000" b="1" dirty="0"/>
              <a:t> Dec 9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E467F5F-59BA-98FD-AAA5-6A5E6BD20452}"/>
              </a:ext>
            </a:extLst>
          </p:cNvPr>
          <p:cNvSpPr/>
          <p:nvPr/>
        </p:nvSpPr>
        <p:spPr>
          <a:xfrm rot="569102">
            <a:off x="3104309" y="4219642"/>
            <a:ext cx="886154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/>
              <a:t>Nov 20</a:t>
            </a:r>
          </a:p>
        </p:txBody>
      </p:sp>
    </p:spTree>
    <p:extLst>
      <p:ext uri="{BB962C8B-B14F-4D97-AF65-F5344CB8AC3E}">
        <p14:creationId xmlns:p14="http://schemas.microsoft.com/office/powerpoint/2010/main" val="206042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0AFE2-AF6B-4513-B582-5E1F60E9D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Models with high </a:t>
            </a:r>
            <a:r>
              <a:rPr lang="en-US" b="1" dirty="0">
                <a:solidFill>
                  <a:srgbClr val="CC3433"/>
                </a:solidFill>
              </a:rPr>
              <a:t>variance</a:t>
            </a:r>
            <a:r>
              <a:rPr lang="en-US" dirty="0"/>
              <a:t> fit the training data well, but may not generalize (“overfit”)</a:t>
            </a:r>
          </a:p>
          <a:p>
            <a:endParaRPr lang="en-US" dirty="0"/>
          </a:p>
          <a:p>
            <a:r>
              <a:rPr lang="en-US" dirty="0"/>
              <a:t>Models with high </a:t>
            </a:r>
            <a:r>
              <a:rPr lang="en-US" b="1" dirty="0">
                <a:solidFill>
                  <a:srgbClr val="CC3433"/>
                </a:solidFill>
              </a:rPr>
              <a:t>bias</a:t>
            </a:r>
            <a:r>
              <a:rPr lang="en-US" dirty="0"/>
              <a:t> (usually simpler models) generalize well, but may not fit the training data well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1E387-70F2-47F1-8BAF-550F0C99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Related</a:t>
            </a:r>
            <a:r>
              <a:rPr lang="fr-FR" dirty="0"/>
              <a:t> to </a:t>
            </a:r>
            <a:r>
              <a:rPr lang="fr-FR" dirty="0" err="1"/>
              <a:t>bias</a:t>
            </a:r>
            <a:r>
              <a:rPr lang="fr-FR" dirty="0"/>
              <a:t>-variance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3AEC4-104F-4BF2-9373-77C19C8B90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</p:spPr>
        <p:txBody>
          <a:bodyPr/>
          <a:lstStyle/>
          <a:p>
            <a:fld id="{D83B5687-1239-4E04-8306-49ECDD3E83CE}" type="slidenum">
              <a:rPr lang="fr-BE" smtClean="0"/>
              <a:pPr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712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CABF3-7E16-4369-A1E7-186B3F1C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706760-D59C-497C-8C7C-0EE0E470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62" y="981075"/>
            <a:ext cx="6837476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92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0C903-DE1D-4CAF-BCD3-F4C91691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Low variance / high </a:t>
            </a:r>
            <a:r>
              <a:rPr lang="fr-FR" dirty="0" err="1"/>
              <a:t>bias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B35A0F-D253-468F-8865-F0FD7BF1E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62" y="981075"/>
            <a:ext cx="6837476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0A53-5030-4744-B405-3F26372C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Low </a:t>
            </a:r>
            <a:r>
              <a:rPr lang="fr-FR" dirty="0" err="1"/>
              <a:t>bias</a:t>
            </a:r>
            <a:r>
              <a:rPr lang="fr-FR" dirty="0"/>
              <a:t> / High variance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AFA76-3105-4D68-8789-B869F8C9F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62" y="981075"/>
            <a:ext cx="6837476" cy="5145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87A04-4370-4A35-8464-DA133B82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6264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05957-A3FD-4051-A7F9-E1C3554EB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is a huge issue in predictive modeling, since it will give the analyst </a:t>
            </a:r>
            <a:r>
              <a:rPr lang="en-US" b="1" dirty="0"/>
              <a:t>unwarranted confidence </a:t>
            </a:r>
            <a:r>
              <a:rPr lang="en-US" dirty="0"/>
              <a:t>in the model predictions</a:t>
            </a:r>
          </a:p>
          <a:p>
            <a:pPr marL="1588" lvl="0" indent="-1588"/>
            <a:endParaRPr lang="en-US" dirty="0"/>
          </a:p>
          <a:p>
            <a:r>
              <a:rPr lang="en-US" dirty="0"/>
              <a:t>Most likely to happen when:</a:t>
            </a:r>
          </a:p>
          <a:p>
            <a:pPr lvl="1"/>
            <a:r>
              <a:rPr lang="en-US" dirty="0"/>
              <a:t>Small data set</a:t>
            </a:r>
          </a:p>
          <a:p>
            <a:pPr lvl="1"/>
            <a:r>
              <a:rPr lang="en-US" dirty="0"/>
              <a:t>Many predictors</a:t>
            </a:r>
          </a:p>
          <a:p>
            <a:pPr lvl="1"/>
            <a:r>
              <a:rPr lang="en-US" dirty="0"/>
              <a:t>Correlated predictors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B39F5E-C9C1-4048-88FB-4C62322D20A7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A2C35-6365-4CFA-BA6A-9F2EF5CA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8" lvl="0" indent="-1588"/>
            <a:r>
              <a:rPr lang="en-US" b="1" dirty="0">
                <a:solidFill>
                  <a:srgbClr val="CC3433"/>
                </a:solidFill>
              </a:rPr>
              <a:t>Cross-validation</a:t>
            </a:r>
            <a:r>
              <a:rPr lang="en-US" dirty="0">
                <a:solidFill>
                  <a:srgbClr val="CC3433"/>
                </a:solidFill>
              </a:rPr>
              <a:t> </a:t>
            </a:r>
            <a:r>
              <a:rPr lang="en-US" dirty="0"/>
              <a:t>is the process of leaving out some observations during </a:t>
            </a:r>
            <a:r>
              <a:rPr lang="en-US" b="1" dirty="0">
                <a:solidFill>
                  <a:srgbClr val="CC3433"/>
                </a:solidFill>
              </a:rPr>
              <a:t>model calibration</a:t>
            </a:r>
            <a:r>
              <a:rPr lang="en-US" dirty="0"/>
              <a:t>, and using those leftover observations for </a:t>
            </a:r>
            <a:r>
              <a:rPr lang="en-US" b="1" dirty="0">
                <a:solidFill>
                  <a:srgbClr val="CC3433"/>
                </a:solidFill>
              </a:rPr>
              <a:t>model validation</a:t>
            </a:r>
          </a:p>
          <a:p>
            <a:pPr marL="1588" lvl="0" indent="-1588"/>
            <a:endParaRPr lang="en-US" dirty="0"/>
          </a:p>
          <a:p>
            <a:pPr marL="1588" lvl="0" indent="-1588"/>
            <a:r>
              <a:rPr lang="en-US" sz="1800" dirty="0"/>
              <a:t>It creates an artificial out-of-sample (validation) data 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459094-6EF1-4E75-B443-9B89B084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42794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26</a:t>
            </a:fld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560512" y="1844824"/>
            <a:ext cx="1584176" cy="4536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MODEL CALIBRATION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576736" y="1844824"/>
            <a:ext cx="1584176" cy="45365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MODEL VALIDATION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928664" y="5805264"/>
            <a:ext cx="978408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TextBox 14"/>
          <p:cNvSpPr txBox="1"/>
          <p:nvPr/>
        </p:nvSpPr>
        <p:spPr>
          <a:xfrm>
            <a:off x="1220927" y="1124744"/>
            <a:ext cx="229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2400" b="1" dirty="0" err="1"/>
              <a:t>Classic</a:t>
            </a:r>
            <a:r>
              <a:rPr lang="fr-BE" sz="2400" b="1" dirty="0"/>
              <a:t> </a:t>
            </a:r>
            <a:r>
              <a:rPr lang="fr-BE" sz="2400" b="1" dirty="0" err="1"/>
              <a:t>approach</a:t>
            </a:r>
            <a:endParaRPr lang="fr-BE" sz="2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5745088" y="1124744"/>
            <a:ext cx="3600400" cy="5256584"/>
            <a:chOff x="5745088" y="1124744"/>
            <a:chExt cx="3600400" cy="5256584"/>
          </a:xfrm>
        </p:grpSpPr>
        <p:sp>
          <p:nvSpPr>
            <p:cNvPr id="7" name="Rectangle 6"/>
            <p:cNvSpPr/>
            <p:nvPr/>
          </p:nvSpPr>
          <p:spPr>
            <a:xfrm>
              <a:off x="5745088" y="2852936"/>
              <a:ext cx="1584176" cy="3528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MODEL CALIBRATION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761312" y="1844824"/>
              <a:ext cx="1584176" cy="10081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MODEL VALIDATION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45088" y="1844824"/>
              <a:ext cx="1584176" cy="1008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61312" y="2852936"/>
              <a:ext cx="1584176" cy="35283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142944" y="5805264"/>
              <a:ext cx="978408" cy="484632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01019" y="1124744"/>
              <a:ext cx="3499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BE" sz="2400" b="1" dirty="0"/>
                <a:t>Cross-validation </a:t>
              </a:r>
              <a:r>
                <a:rPr lang="fr-BE" sz="2400" b="1" dirty="0" err="1"/>
                <a:t>approach</a:t>
              </a:r>
              <a:endParaRPr lang="fr-BE" sz="2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F98E30-92BE-45B9-9A2E-251A48657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machine learning, these are often called </a:t>
            </a:r>
            <a:r>
              <a:rPr lang="en-US" b="1" dirty="0">
                <a:solidFill>
                  <a:srgbClr val="CC3433"/>
                </a:solidFill>
              </a:rPr>
              <a:t>training data set </a:t>
            </a:r>
            <a:r>
              <a:rPr lang="en-US" dirty="0"/>
              <a:t>and </a:t>
            </a:r>
            <a:r>
              <a:rPr lang="en-US" b="1" dirty="0">
                <a:solidFill>
                  <a:srgbClr val="CC3433"/>
                </a:solidFill>
              </a:rPr>
              <a:t>testing data 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AF7FCC-FE8C-4132-88C5-EB7DE973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1589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Cross-validation,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Pro:</a:t>
            </a:r>
          </a:p>
          <a:p>
            <a:pPr lvl="1"/>
            <a:r>
              <a:rPr lang="fr-BE" dirty="0" err="1"/>
              <a:t>Separate</a:t>
            </a:r>
            <a:r>
              <a:rPr lang="fr-BE" dirty="0"/>
              <a:t> model calibration </a:t>
            </a:r>
            <a:r>
              <a:rPr lang="fr-BE" dirty="0" err="1"/>
              <a:t>from</a:t>
            </a:r>
            <a:r>
              <a:rPr lang="fr-BE" dirty="0"/>
              <a:t> model validation</a:t>
            </a:r>
          </a:p>
          <a:p>
            <a:pPr lvl="1"/>
            <a:r>
              <a:rPr lang="fr-BE" dirty="0"/>
              <a:t>Diagnostic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more </a:t>
            </a:r>
            <a:r>
              <a:rPr lang="fr-BE" dirty="0" err="1"/>
              <a:t>trustworthy</a:t>
            </a:r>
            <a:endParaRPr lang="fr-BE" dirty="0"/>
          </a:p>
          <a:p>
            <a:endParaRPr lang="fr-BE" dirty="0"/>
          </a:p>
          <a:p>
            <a:r>
              <a:rPr lang="fr-BE" dirty="0"/>
              <a:t>Con:</a:t>
            </a:r>
          </a:p>
          <a:p>
            <a:pPr lvl="1"/>
            <a:r>
              <a:rPr lang="fr-BE" dirty="0" err="1"/>
              <a:t>Validate</a:t>
            </a:r>
            <a:r>
              <a:rPr lang="fr-BE" dirty="0"/>
              <a:t> model on (</a:t>
            </a:r>
            <a:r>
              <a:rPr lang="fr-BE" dirty="0" err="1"/>
              <a:t>say</a:t>
            </a:r>
            <a:r>
              <a:rPr lang="fr-BE" dirty="0"/>
              <a:t>) 20% of the observations </a:t>
            </a:r>
            <a:r>
              <a:rPr lang="fr-BE" dirty="0" err="1"/>
              <a:t>only</a:t>
            </a:r>
            <a:endParaRPr lang="fr-BE" dirty="0"/>
          </a:p>
          <a:p>
            <a:pPr lvl="1"/>
            <a:r>
              <a:rPr lang="fr-BE" dirty="0"/>
              <a:t>If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increase</a:t>
            </a:r>
            <a:r>
              <a:rPr lang="fr-BE" dirty="0"/>
              <a:t> the validation </a:t>
            </a:r>
            <a:r>
              <a:rPr lang="fr-BE" dirty="0" err="1"/>
              <a:t>sample</a:t>
            </a:r>
            <a:r>
              <a:rPr lang="fr-BE" dirty="0"/>
              <a:t>, model calibration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suffer</a:t>
            </a:r>
            <a:endParaRPr lang="fr-BE" dirty="0"/>
          </a:p>
          <a:p>
            <a:pPr lvl="1"/>
            <a:r>
              <a:rPr lang="fr-BE" dirty="0"/>
              <a:t>If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increase</a:t>
            </a:r>
            <a:r>
              <a:rPr lang="fr-BE" dirty="0"/>
              <a:t> the calibration </a:t>
            </a:r>
            <a:r>
              <a:rPr lang="fr-BE" dirty="0" err="1"/>
              <a:t>sample</a:t>
            </a:r>
            <a:r>
              <a:rPr lang="fr-BE" dirty="0"/>
              <a:t>, model validation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more </a:t>
            </a:r>
            <a:r>
              <a:rPr lang="fr-BE" dirty="0" err="1"/>
              <a:t>random</a:t>
            </a:r>
            <a:r>
              <a:rPr lang="fr-BE" dirty="0"/>
              <a:t>, </a:t>
            </a:r>
            <a:r>
              <a:rPr lang="fr-BE" dirty="0" err="1"/>
              <a:t>less</a:t>
            </a:r>
            <a:r>
              <a:rPr lang="fr-BE" dirty="0"/>
              <a:t> </a:t>
            </a:r>
            <a:r>
              <a:rPr lang="fr-BE" dirty="0" err="1"/>
              <a:t>trustworthy</a:t>
            </a:r>
            <a:endParaRPr lang="fr-BE" dirty="0"/>
          </a:p>
          <a:p>
            <a:endParaRPr lang="fr-BE" dirty="0"/>
          </a:p>
          <a:p>
            <a:pPr algn="ctr">
              <a:buNone/>
            </a:pPr>
            <a:r>
              <a:rPr lang="fr-BE" dirty="0"/>
              <a:t>Solution </a:t>
            </a:r>
            <a:r>
              <a:rPr lang="fr-BE" dirty="0">
                <a:sym typeface="Symbol"/>
              </a:rPr>
              <a:t> </a:t>
            </a:r>
            <a:r>
              <a:rPr lang="fr-BE" dirty="0" err="1">
                <a:sym typeface="Symbol"/>
              </a:rPr>
              <a:t>Multifold</a:t>
            </a:r>
            <a:r>
              <a:rPr lang="fr-BE" dirty="0">
                <a:sym typeface="Symbol"/>
              </a:rPr>
              <a:t> cross-validation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28</a:t>
            </a:fld>
            <a:endParaRPr lang="fr-B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8504" y="1052736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1202322" y="2780928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1202322" y="2348880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/>
          <p:cNvSpPr/>
          <p:nvPr/>
        </p:nvSpPr>
        <p:spPr>
          <a:xfrm>
            <a:off x="1202322" y="1916832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/>
          <p:cNvSpPr/>
          <p:nvPr/>
        </p:nvSpPr>
        <p:spPr>
          <a:xfrm>
            <a:off x="1202322" y="1484784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5-</a:t>
            </a:r>
            <a:r>
              <a:rPr lang="fr-BE" dirty="0" err="1"/>
              <a:t>fold</a:t>
            </a:r>
            <a:r>
              <a:rPr lang="fr-BE" dirty="0"/>
              <a:t> cross-validation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29</a:t>
            </a:fld>
            <a:endParaRPr lang="fr-BE"/>
          </a:p>
        </p:txBody>
      </p:sp>
      <p:sp>
        <p:nvSpPr>
          <p:cNvPr id="6" name="Rectangle 5"/>
          <p:cNvSpPr/>
          <p:nvPr/>
        </p:nvSpPr>
        <p:spPr>
          <a:xfrm>
            <a:off x="488504" y="2780928"/>
            <a:ext cx="65433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488504" y="2348880"/>
            <a:ext cx="65433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488504" y="1916832"/>
            <a:ext cx="65433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1484784"/>
            <a:ext cx="65433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1202322" y="1052736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83" name="Group 82"/>
          <p:cNvGrpSpPr/>
          <p:nvPr/>
        </p:nvGrpSpPr>
        <p:grpSpPr>
          <a:xfrm>
            <a:off x="2378714" y="1052736"/>
            <a:ext cx="1368152" cy="2160240"/>
            <a:chOff x="2378714" y="1052736"/>
            <a:chExt cx="1368152" cy="2160240"/>
          </a:xfrm>
        </p:grpSpPr>
        <p:sp>
          <p:nvSpPr>
            <p:cNvPr id="21" name="Rectangle 20"/>
            <p:cNvSpPr/>
            <p:nvPr/>
          </p:nvSpPr>
          <p:spPr>
            <a:xfrm>
              <a:off x="2378714" y="1484784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92532" y="1052736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92532" y="2780928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92532" y="2348880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92532" y="1916832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78714" y="1052736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78714" y="2780928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78714" y="2348880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78714" y="1916832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92532" y="1484784"/>
              <a:ext cx="654334" cy="432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68924" y="1052736"/>
            <a:ext cx="1368152" cy="2160240"/>
            <a:chOff x="4268924" y="1052736"/>
            <a:chExt cx="1368152" cy="2160240"/>
          </a:xfrm>
        </p:grpSpPr>
        <p:sp>
          <p:nvSpPr>
            <p:cNvPr id="31" name="Rectangle 30"/>
            <p:cNvSpPr/>
            <p:nvPr/>
          </p:nvSpPr>
          <p:spPr>
            <a:xfrm>
              <a:off x="4268924" y="1916832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982742" y="1052736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82742" y="2780928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82742" y="2348880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82742" y="1484784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68924" y="1052736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68924" y="2780928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268924" y="2348880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268924" y="1484784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82742" y="1916832"/>
              <a:ext cx="654334" cy="432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159134" y="1052736"/>
            <a:ext cx="1368152" cy="2160240"/>
            <a:chOff x="6159134" y="1052736"/>
            <a:chExt cx="1368152" cy="2160240"/>
          </a:xfrm>
        </p:grpSpPr>
        <p:sp>
          <p:nvSpPr>
            <p:cNvPr id="41" name="Rectangle 40"/>
            <p:cNvSpPr/>
            <p:nvPr/>
          </p:nvSpPr>
          <p:spPr>
            <a:xfrm>
              <a:off x="6159134" y="2348880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72952" y="1052736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72952" y="2780928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872952" y="1916832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872952" y="1484784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59134" y="1052736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159134" y="2780928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59134" y="1916832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59134" y="1484784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72952" y="2348880"/>
              <a:ext cx="654334" cy="432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049344" y="1052736"/>
            <a:ext cx="1368152" cy="2160240"/>
            <a:chOff x="8049344" y="1052736"/>
            <a:chExt cx="1368152" cy="2160240"/>
          </a:xfrm>
        </p:grpSpPr>
        <p:sp>
          <p:nvSpPr>
            <p:cNvPr id="51" name="Rectangle 50"/>
            <p:cNvSpPr/>
            <p:nvPr/>
          </p:nvSpPr>
          <p:spPr>
            <a:xfrm>
              <a:off x="8049344" y="2780928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763162" y="1052736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763162" y="2348880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763162" y="1916832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763162" y="1484784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049344" y="1052736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049344" y="2348880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049344" y="1916832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049344" y="1484784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763162" y="2780928"/>
              <a:ext cx="654334" cy="432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4625833" y="5877272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1" name="Rectangle 60"/>
          <p:cNvSpPr/>
          <p:nvPr/>
        </p:nvSpPr>
        <p:spPr>
          <a:xfrm>
            <a:off x="4625833" y="5445224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Rectangle 61"/>
          <p:cNvSpPr/>
          <p:nvPr/>
        </p:nvSpPr>
        <p:spPr>
          <a:xfrm>
            <a:off x="4625833" y="5013176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Rectangle 62"/>
          <p:cNvSpPr/>
          <p:nvPr/>
        </p:nvSpPr>
        <p:spPr>
          <a:xfrm>
            <a:off x="4625833" y="4581128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Rectangle 63"/>
          <p:cNvSpPr/>
          <p:nvPr/>
        </p:nvSpPr>
        <p:spPr>
          <a:xfrm>
            <a:off x="4625833" y="4149080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7" name="Curved Connector 66"/>
          <p:cNvCxnSpPr>
            <a:stCxn id="10" idx="2"/>
            <a:endCxn id="64" idx="1"/>
          </p:cNvCxnSpPr>
          <p:nvPr/>
        </p:nvCxnSpPr>
        <p:spPr>
          <a:xfrm rot="16200000" flipH="1">
            <a:off x="1637501" y="1376772"/>
            <a:ext cx="2880320" cy="3096344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6"/>
          <p:cNvCxnSpPr>
            <a:stCxn id="26" idx="2"/>
            <a:endCxn id="63" idx="1"/>
          </p:cNvCxnSpPr>
          <p:nvPr/>
        </p:nvCxnSpPr>
        <p:spPr>
          <a:xfrm rot="16200000" flipH="1">
            <a:off x="2582606" y="2753925"/>
            <a:ext cx="2880320" cy="1206134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66"/>
          <p:cNvCxnSpPr>
            <a:stCxn id="36" idx="1"/>
            <a:endCxn id="62" idx="1"/>
          </p:cNvCxnSpPr>
          <p:nvPr/>
        </p:nvCxnSpPr>
        <p:spPr>
          <a:xfrm rot="10800000" flipV="1">
            <a:off x="4625834" y="2132856"/>
            <a:ext cx="356909" cy="3096344"/>
          </a:xfrm>
          <a:prstGeom prst="curvedConnector3">
            <a:avLst>
              <a:gd name="adj1" fmla="val 245568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66"/>
          <p:cNvCxnSpPr>
            <a:stCxn id="46" idx="2"/>
            <a:endCxn id="61" idx="3"/>
          </p:cNvCxnSpPr>
          <p:nvPr/>
        </p:nvCxnSpPr>
        <p:spPr>
          <a:xfrm rot="5400000">
            <a:off x="4799983" y="3261112"/>
            <a:ext cx="2880320" cy="1919952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66"/>
          <p:cNvCxnSpPr>
            <a:stCxn id="56" idx="2"/>
            <a:endCxn id="60" idx="3"/>
          </p:cNvCxnSpPr>
          <p:nvPr/>
        </p:nvCxnSpPr>
        <p:spPr>
          <a:xfrm rot="5400000">
            <a:off x="5745088" y="2748055"/>
            <a:ext cx="2880320" cy="3810162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5400599"/>
          </a:xfrm>
        </p:spPr>
        <p:txBody>
          <a:bodyPr>
            <a:normAutofit/>
          </a:bodyPr>
          <a:lstStyle/>
          <a:p>
            <a:r>
              <a:rPr lang="en-US" dirty="0"/>
              <a:t>Gain chart &amp; model lift</a:t>
            </a:r>
          </a:p>
          <a:p>
            <a:endParaRPr lang="en-US" dirty="0"/>
          </a:p>
          <a:p>
            <a:r>
              <a:rPr lang="en-US" dirty="0"/>
              <a:t>Cross-validation</a:t>
            </a:r>
          </a:p>
          <a:p>
            <a:pPr lvl="1"/>
            <a:r>
              <a:rPr lang="en-US" dirty="0"/>
              <a:t>Cross-validation, multifold cross-validation, and jackknifing</a:t>
            </a:r>
          </a:p>
          <a:p>
            <a:endParaRPr lang="en-US" dirty="0"/>
          </a:p>
          <a:p>
            <a:r>
              <a:rPr lang="en-US" dirty="0"/>
              <a:t>Model likelihood</a:t>
            </a:r>
          </a:p>
          <a:p>
            <a:pPr lvl="1"/>
            <a:r>
              <a:rPr lang="en-US" dirty="0"/>
              <a:t>Model likelihood (ML), log-likelihood (</a:t>
            </a:r>
            <a:r>
              <a:rPr lang="en-US" dirty="0" err="1"/>
              <a:t>LogL</a:t>
            </a:r>
            <a:r>
              <a:rPr lang="en-US" dirty="0"/>
              <a:t>), and maximum likelihood estimation (MLE)</a:t>
            </a:r>
          </a:p>
          <a:p>
            <a:endParaRPr lang="en-US" dirty="0"/>
          </a:p>
          <a:p>
            <a:r>
              <a:rPr lang="en-US" dirty="0" err="1"/>
              <a:t>Multicollinearity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Penalized regression</a:t>
            </a:r>
          </a:p>
          <a:p>
            <a:pPr lvl="1"/>
            <a:r>
              <a:rPr lang="en-US" dirty="0"/>
              <a:t>Lasso, ridge, and </a:t>
            </a:r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</a:t>
            </a:fld>
            <a:endParaRPr lang="fr-B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Multi-fold 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« folds » you have, the larger your calibration samples</a:t>
            </a:r>
          </a:p>
          <a:p>
            <a:pPr lvl="1"/>
            <a:r>
              <a:rPr lang="en-US" dirty="0"/>
              <a:t>But many folds will take a lot of time, because each requires its own model</a:t>
            </a:r>
          </a:p>
          <a:p>
            <a:endParaRPr lang="en-US" dirty="0"/>
          </a:p>
          <a:p>
            <a:r>
              <a:rPr lang="en-US" dirty="0"/>
              <a:t>Validation sample has always the size of your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30</a:t>
            </a:fld>
            <a:endParaRPr lang="fr-B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FB56-DEEC-EEEC-2C8C-8F8AF8CB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BD03E-450E-DC99-D72A-D7B0EED1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31</a:t>
            </a:fld>
            <a:endParaRPr lang="fr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EB32D1-3650-0B00-875B-2D39F70C26C9}"/>
              </a:ext>
            </a:extLst>
          </p:cNvPr>
          <p:cNvGrpSpPr/>
          <p:nvPr/>
        </p:nvGrpSpPr>
        <p:grpSpPr>
          <a:xfrm>
            <a:off x="3608851" y="1556793"/>
            <a:ext cx="2688299" cy="816091"/>
            <a:chOff x="3512840" y="1556793"/>
            <a:chExt cx="2688299" cy="8160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2753BE-C78A-6902-3154-15765281F340}"/>
                </a:ext>
              </a:extLst>
            </p:cNvPr>
            <p:cNvSpPr/>
            <p:nvPr/>
          </p:nvSpPr>
          <p:spPr>
            <a:xfrm>
              <a:off x="3968891" y="1820822"/>
              <a:ext cx="216024" cy="21602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2C2C95-E41D-E2C0-A4D4-DC5F29620F24}"/>
                </a:ext>
              </a:extLst>
            </p:cNvPr>
            <p:cNvSpPr/>
            <p:nvPr/>
          </p:nvSpPr>
          <p:spPr>
            <a:xfrm>
              <a:off x="5241032" y="1556793"/>
              <a:ext cx="216024" cy="21602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D2C948-2BCF-E5C1-39DC-BC95380760A4}"/>
                </a:ext>
              </a:extLst>
            </p:cNvPr>
            <p:cNvSpPr/>
            <p:nvPr/>
          </p:nvSpPr>
          <p:spPr>
            <a:xfrm>
              <a:off x="4688971" y="1724812"/>
              <a:ext cx="216024" cy="21602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4CD69D9-87EF-BC0C-9A03-566EB8F3FFB3}"/>
                </a:ext>
              </a:extLst>
            </p:cNvPr>
            <p:cNvSpPr/>
            <p:nvPr/>
          </p:nvSpPr>
          <p:spPr>
            <a:xfrm>
              <a:off x="5649078" y="2156860"/>
              <a:ext cx="216024" cy="21602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9AFA316-456D-41E5-7DDB-AA9C6F88F47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40" y="1988840"/>
              <a:ext cx="2688299" cy="2400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312D5A-B170-4C65-FB36-E66F694065F3}"/>
              </a:ext>
            </a:extLst>
          </p:cNvPr>
          <p:cNvSpPr/>
          <p:nvPr/>
        </p:nvSpPr>
        <p:spPr>
          <a:xfrm>
            <a:off x="916327" y="4329100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FFCBF0-510F-FA82-7E20-A4D9F77A476E}"/>
              </a:ext>
            </a:extLst>
          </p:cNvPr>
          <p:cNvSpPr/>
          <p:nvPr/>
        </p:nvSpPr>
        <p:spPr>
          <a:xfrm>
            <a:off x="2188468" y="4065071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4271B-5D28-383F-C80F-83E389E8F313}"/>
              </a:ext>
            </a:extLst>
          </p:cNvPr>
          <p:cNvSpPr/>
          <p:nvPr/>
        </p:nvSpPr>
        <p:spPr>
          <a:xfrm>
            <a:off x="1636407" y="4233090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2F5FC9-9248-140E-7830-A6A3B7422326}"/>
              </a:ext>
            </a:extLst>
          </p:cNvPr>
          <p:cNvSpPr/>
          <p:nvPr/>
        </p:nvSpPr>
        <p:spPr>
          <a:xfrm>
            <a:off x="2596514" y="4665138"/>
            <a:ext cx="216024" cy="21602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DE304A-B7E4-C361-1547-042601463AE7}"/>
              </a:ext>
            </a:extLst>
          </p:cNvPr>
          <p:cNvCxnSpPr>
            <a:cxnSpLocks/>
          </p:cNvCxnSpPr>
          <p:nvPr/>
        </p:nvCxnSpPr>
        <p:spPr>
          <a:xfrm flipV="1">
            <a:off x="460275" y="4005064"/>
            <a:ext cx="2728529" cy="54006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174DC91-27B9-FE1C-483F-48D01DCA3A70}"/>
              </a:ext>
            </a:extLst>
          </p:cNvPr>
          <p:cNvSpPr/>
          <p:nvPr/>
        </p:nvSpPr>
        <p:spPr>
          <a:xfrm>
            <a:off x="4064902" y="4329100"/>
            <a:ext cx="216024" cy="21602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C9FC58-D007-6550-4D43-F23ADDC8C236}"/>
              </a:ext>
            </a:extLst>
          </p:cNvPr>
          <p:cNvSpPr/>
          <p:nvPr/>
        </p:nvSpPr>
        <p:spPr>
          <a:xfrm>
            <a:off x="5337043" y="4065071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132FD9-59AC-0970-66D7-8EE74FD0EC01}"/>
              </a:ext>
            </a:extLst>
          </p:cNvPr>
          <p:cNvSpPr/>
          <p:nvPr/>
        </p:nvSpPr>
        <p:spPr>
          <a:xfrm>
            <a:off x="4784982" y="4233090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353328-8036-5AEA-5365-99F95509FB62}"/>
              </a:ext>
            </a:extLst>
          </p:cNvPr>
          <p:cNvSpPr/>
          <p:nvPr/>
        </p:nvSpPr>
        <p:spPr>
          <a:xfrm>
            <a:off x="5745089" y="4665138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C78FB1-F09D-0BE3-9ED8-FD9797CA2E32}"/>
              </a:ext>
            </a:extLst>
          </p:cNvPr>
          <p:cNvCxnSpPr>
            <a:cxnSpLocks/>
          </p:cNvCxnSpPr>
          <p:nvPr/>
        </p:nvCxnSpPr>
        <p:spPr>
          <a:xfrm>
            <a:off x="4064902" y="3429000"/>
            <a:ext cx="2188468" cy="165618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3E14411-DE3D-AC1E-96A2-D8FD1861EBFB}"/>
              </a:ext>
            </a:extLst>
          </p:cNvPr>
          <p:cNvSpPr/>
          <p:nvPr/>
        </p:nvSpPr>
        <p:spPr>
          <a:xfrm>
            <a:off x="7213477" y="4329100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E5B3E1-C0D3-E00F-5220-C0B59B0A82D9}"/>
              </a:ext>
            </a:extLst>
          </p:cNvPr>
          <p:cNvSpPr/>
          <p:nvPr/>
        </p:nvSpPr>
        <p:spPr>
          <a:xfrm>
            <a:off x="8485618" y="4065071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3191D6-51D8-8998-6052-F6CF55CFD4DD}"/>
              </a:ext>
            </a:extLst>
          </p:cNvPr>
          <p:cNvSpPr/>
          <p:nvPr/>
        </p:nvSpPr>
        <p:spPr>
          <a:xfrm>
            <a:off x="7933557" y="4233090"/>
            <a:ext cx="216024" cy="21602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E193C7A-4F46-F9D1-46F1-75D0F69DC268}"/>
              </a:ext>
            </a:extLst>
          </p:cNvPr>
          <p:cNvSpPr/>
          <p:nvPr/>
        </p:nvSpPr>
        <p:spPr>
          <a:xfrm>
            <a:off x="8893664" y="4665138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E0659CD-BAB0-9EFC-2A63-94E115E91EAF}"/>
              </a:ext>
            </a:extLst>
          </p:cNvPr>
          <p:cNvCxnSpPr>
            <a:cxnSpLocks/>
          </p:cNvCxnSpPr>
          <p:nvPr/>
        </p:nvCxnSpPr>
        <p:spPr>
          <a:xfrm>
            <a:off x="6825208" y="4449114"/>
            <a:ext cx="2620517" cy="72007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53DFBA-CE86-C9EE-6FDC-6F747FC1652B}"/>
              </a:ext>
            </a:extLst>
          </p:cNvPr>
          <p:cNvCxnSpPr>
            <a:cxnSpLocks/>
          </p:cNvCxnSpPr>
          <p:nvPr/>
        </p:nvCxnSpPr>
        <p:spPr>
          <a:xfrm>
            <a:off x="2704526" y="4077072"/>
            <a:ext cx="0" cy="57248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703F8A-6913-C86E-F066-BF014DE59BE5}"/>
              </a:ext>
            </a:extLst>
          </p:cNvPr>
          <p:cNvCxnSpPr>
            <a:cxnSpLocks/>
          </p:cNvCxnSpPr>
          <p:nvPr/>
        </p:nvCxnSpPr>
        <p:spPr>
          <a:xfrm>
            <a:off x="4172914" y="3501008"/>
            <a:ext cx="0" cy="8623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17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3F90D1-98F2-459A-9FB6-C2DAC4B5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8" lvl="0" indent="-1588"/>
            <a:r>
              <a:rPr lang="en-US" b="1" dirty="0">
                <a:solidFill>
                  <a:srgbClr val="CC3433"/>
                </a:solidFill>
              </a:rPr>
              <a:t>Jackknifing</a:t>
            </a:r>
            <a:r>
              <a:rPr lang="en-US" dirty="0"/>
              <a:t> is a special case of multifold cross-validation, where there are N folds, and N is the size of the sample</a:t>
            </a:r>
          </a:p>
          <a:p>
            <a:pPr marL="1588" lvl="0" indent="-1588"/>
            <a:endParaRPr lang="en-US" dirty="0">
              <a:solidFill>
                <a:schemeClr val="tx1"/>
              </a:solidFill>
            </a:endParaRPr>
          </a:p>
          <a:p>
            <a:pPr marL="1588" lvl="0" indent="-1588"/>
            <a:r>
              <a:rPr lang="en-US" sz="2000" dirty="0"/>
              <a:t>(Validation is made on one observation at a time. OK for very small samples, but avoid otherwise)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13E046-3F8D-4E1D-8E24-2A1E6D25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Jackknifing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8816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One of the libraries available for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 on the entire data set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These are the predictions you need to use later on</a:t>
            </a:r>
          </a:p>
          <a:p>
            <a:r>
              <a:rPr lang="en-US" dirty="0"/>
              <a:t>formula = "loyal ~ (</a:t>
            </a:r>
            <a:r>
              <a:rPr lang="en-US" dirty="0" err="1"/>
              <a:t>recency</a:t>
            </a:r>
            <a:r>
              <a:rPr lang="en-US" dirty="0"/>
              <a:t> * frequency)</a:t>
            </a:r>
          </a:p>
          <a:p>
            <a:r>
              <a:rPr lang="en-US" dirty="0"/>
              <a:t>                   + log(</a:t>
            </a:r>
            <a:r>
              <a:rPr lang="en-US" dirty="0" err="1"/>
              <a:t>recency</a:t>
            </a:r>
            <a:r>
              <a:rPr lang="en-US" dirty="0"/>
              <a:t>) + log(frequency)"</a:t>
            </a:r>
          </a:p>
          <a:p>
            <a:r>
              <a:rPr lang="en-US" dirty="0"/>
              <a:t>model   = </a:t>
            </a:r>
            <a:r>
              <a:rPr lang="en-US" dirty="0" err="1"/>
              <a:t>multinom</a:t>
            </a:r>
            <a:r>
              <a:rPr lang="en-US" dirty="0"/>
              <a:t>(formula, data)</a:t>
            </a:r>
            <a:endParaRPr lang="fr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5-</a:t>
            </a:r>
            <a:r>
              <a:rPr lang="fr-BE" dirty="0" err="1"/>
              <a:t>fold</a:t>
            </a:r>
            <a:r>
              <a:rPr lang="fr-BE" dirty="0"/>
              <a:t> cross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33</a:t>
            </a:fld>
            <a:endParaRPr lang="fr-B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544609"/>
          </a:xfrm>
        </p:spPr>
        <p:txBody>
          <a:bodyPr>
            <a:normAutofit fontScale="85000" lnSpcReduction="100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Run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nfold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cross-validation</a:t>
            </a:r>
          </a:p>
          <a:p>
            <a:r>
              <a:rPr lang="fr-BE" dirty="0" err="1"/>
              <a:t>nfold</a:t>
            </a:r>
            <a:r>
              <a:rPr lang="fr-BE" dirty="0"/>
              <a:t> = 5</a:t>
            </a:r>
          </a:p>
          <a:p>
            <a:r>
              <a:rPr lang="fr-BE" dirty="0" err="1"/>
              <a:t>nobs</a:t>
            </a:r>
            <a:r>
              <a:rPr lang="fr-BE" dirty="0"/>
              <a:t>  = </a:t>
            </a:r>
            <a:r>
              <a:rPr lang="fr-BE" dirty="0" err="1"/>
              <a:t>nrow</a:t>
            </a:r>
            <a:r>
              <a:rPr lang="fr-BE" dirty="0"/>
              <a:t>(data)</a:t>
            </a:r>
          </a:p>
          <a:p>
            <a:r>
              <a:rPr lang="fr-BE" dirty="0"/>
              <a:t>index = </a:t>
            </a:r>
            <a:r>
              <a:rPr lang="fr-BE" dirty="0" err="1"/>
              <a:t>rep</a:t>
            </a:r>
            <a:r>
              <a:rPr lang="fr-BE" dirty="0"/>
              <a:t>(1:</a:t>
            </a:r>
            <a:r>
              <a:rPr lang="fr-BE" dirty="0" err="1"/>
              <a:t>nfold</a:t>
            </a:r>
            <a:r>
              <a:rPr lang="fr-BE" dirty="0"/>
              <a:t>, length.out = </a:t>
            </a:r>
            <a:r>
              <a:rPr lang="fr-BE" dirty="0" err="1"/>
              <a:t>nobs</a:t>
            </a:r>
            <a:r>
              <a:rPr lang="fr-BE" dirty="0"/>
              <a:t>)</a:t>
            </a:r>
          </a:p>
          <a:p>
            <a:r>
              <a:rPr lang="fr-BE" dirty="0" err="1"/>
              <a:t>probs</a:t>
            </a:r>
            <a:r>
              <a:rPr lang="fr-BE" dirty="0"/>
              <a:t> = </a:t>
            </a:r>
            <a:r>
              <a:rPr lang="fr-BE" dirty="0" err="1"/>
              <a:t>rep</a:t>
            </a:r>
            <a:r>
              <a:rPr lang="fr-BE" dirty="0"/>
              <a:t>(0, </a:t>
            </a:r>
            <a:r>
              <a:rPr lang="fr-BE" dirty="0" err="1"/>
              <a:t>nobs</a:t>
            </a:r>
            <a:r>
              <a:rPr lang="fr-BE" dirty="0"/>
              <a:t>)</a:t>
            </a:r>
          </a:p>
          <a:p>
            <a:r>
              <a:rPr lang="fr-BE" dirty="0"/>
              <a:t>for (i in 1:</a:t>
            </a:r>
            <a:r>
              <a:rPr lang="fr-BE" dirty="0" err="1"/>
              <a:t>nfold</a:t>
            </a:r>
            <a:r>
              <a:rPr lang="fr-BE" dirty="0"/>
              <a:t>) {</a:t>
            </a:r>
          </a:p>
          <a:p>
            <a:r>
              <a:rPr lang="fr-BE" dirty="0"/>
              <a:t>   </a:t>
            </a:r>
          </a:p>
          <a:p>
            <a:r>
              <a:rPr lang="fr-BE" dirty="0"/>
              <a:t>   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Assign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in-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and out-of-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observations</a:t>
            </a:r>
          </a:p>
          <a:p>
            <a:r>
              <a:rPr lang="fr-BE" dirty="0"/>
              <a:t>   </a:t>
            </a:r>
            <a:r>
              <a:rPr lang="fr-BE" dirty="0" err="1"/>
              <a:t>insample</a:t>
            </a:r>
            <a:r>
              <a:rPr lang="fr-BE" dirty="0"/>
              <a:t>  = </a:t>
            </a:r>
            <a:r>
              <a:rPr lang="fr-BE" dirty="0" err="1"/>
              <a:t>which</a:t>
            </a:r>
            <a:r>
              <a:rPr lang="fr-BE" dirty="0"/>
              <a:t>(index != i)</a:t>
            </a:r>
          </a:p>
          <a:p>
            <a:r>
              <a:rPr lang="fr-BE" dirty="0"/>
              <a:t>   </a:t>
            </a:r>
            <a:r>
              <a:rPr lang="fr-BE" dirty="0" err="1"/>
              <a:t>outsample</a:t>
            </a:r>
            <a:r>
              <a:rPr lang="fr-BE" dirty="0"/>
              <a:t> = </a:t>
            </a:r>
            <a:r>
              <a:rPr lang="fr-BE" dirty="0" err="1"/>
              <a:t>which</a:t>
            </a:r>
            <a:r>
              <a:rPr lang="fr-BE" dirty="0"/>
              <a:t>(index == i)</a:t>
            </a:r>
          </a:p>
          <a:p>
            <a:r>
              <a:rPr lang="fr-BE" dirty="0"/>
              <a:t>   </a:t>
            </a:r>
          </a:p>
          <a:p>
            <a:r>
              <a:rPr lang="fr-BE" dirty="0"/>
              <a:t>   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Run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model on in-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data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only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/>
              <a:t>   </a:t>
            </a:r>
            <a:r>
              <a:rPr lang="fr-BE" dirty="0" err="1"/>
              <a:t>submodel</a:t>
            </a:r>
            <a:r>
              <a:rPr lang="fr-BE" dirty="0"/>
              <a:t> = </a:t>
            </a:r>
            <a:r>
              <a:rPr lang="fr-BE" dirty="0" err="1"/>
              <a:t>multinom</a:t>
            </a:r>
            <a:r>
              <a:rPr lang="fr-BE" dirty="0"/>
              <a:t>(formula, data[</a:t>
            </a:r>
            <a:r>
              <a:rPr lang="fr-BE" dirty="0" err="1"/>
              <a:t>insample</a:t>
            </a:r>
            <a:r>
              <a:rPr lang="fr-BE" dirty="0"/>
              <a:t>, ])</a:t>
            </a:r>
          </a:p>
          <a:p>
            <a:r>
              <a:rPr lang="fr-BE" dirty="0"/>
              <a:t>   </a:t>
            </a:r>
          </a:p>
          <a:p>
            <a:r>
              <a:rPr lang="fr-BE" dirty="0"/>
              <a:t>   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Obtain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predicted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probabilities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on out-of-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data</a:t>
            </a:r>
          </a:p>
          <a:p>
            <a:r>
              <a:rPr lang="fr-BE" dirty="0"/>
              <a:t>   </a:t>
            </a:r>
            <a:r>
              <a:rPr lang="fr-BE" dirty="0" err="1"/>
              <a:t>probs</a:t>
            </a:r>
            <a:r>
              <a:rPr lang="fr-BE" dirty="0"/>
              <a:t>[</a:t>
            </a:r>
            <a:r>
              <a:rPr lang="fr-BE" dirty="0" err="1"/>
              <a:t>outsample</a:t>
            </a:r>
            <a:r>
              <a:rPr lang="fr-BE" dirty="0"/>
              <a:t>] = </a:t>
            </a:r>
            <a:r>
              <a:rPr lang="fr-BE" dirty="0" err="1"/>
              <a:t>predict</a:t>
            </a:r>
            <a:r>
              <a:rPr lang="fr-BE" dirty="0"/>
              <a:t>(</a:t>
            </a:r>
            <a:r>
              <a:rPr lang="fr-BE" dirty="0" err="1"/>
              <a:t>object</a:t>
            </a:r>
            <a:r>
              <a:rPr lang="fr-BE" dirty="0"/>
              <a:t> = </a:t>
            </a:r>
            <a:r>
              <a:rPr lang="fr-BE" dirty="0" err="1"/>
              <a:t>submodel</a:t>
            </a:r>
            <a:r>
              <a:rPr lang="fr-BE" dirty="0"/>
              <a:t>,</a:t>
            </a:r>
          </a:p>
          <a:p>
            <a:r>
              <a:rPr lang="fr-BE" dirty="0"/>
              <a:t>                              </a:t>
            </a:r>
            <a:r>
              <a:rPr lang="fr-BE" dirty="0" err="1"/>
              <a:t>newdata</a:t>
            </a:r>
            <a:r>
              <a:rPr lang="fr-BE" dirty="0"/>
              <a:t> = data[</a:t>
            </a:r>
            <a:r>
              <a:rPr lang="fr-BE" dirty="0" err="1"/>
              <a:t>outsample</a:t>
            </a:r>
            <a:r>
              <a:rPr lang="fr-BE" dirty="0"/>
              <a:t>, ],</a:t>
            </a:r>
          </a:p>
          <a:p>
            <a:r>
              <a:rPr lang="fr-BE" dirty="0"/>
              <a:t>                              type = "</a:t>
            </a:r>
            <a:r>
              <a:rPr lang="fr-BE" dirty="0" err="1"/>
              <a:t>probs</a:t>
            </a:r>
            <a:r>
              <a:rPr lang="fr-BE" dirty="0"/>
              <a:t>")</a:t>
            </a:r>
          </a:p>
          <a:p>
            <a:r>
              <a:rPr lang="fr-BE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5-</a:t>
            </a:r>
            <a:r>
              <a:rPr lang="fr-BE" dirty="0" err="1"/>
              <a:t>fold</a:t>
            </a:r>
            <a:r>
              <a:rPr lang="fr-BE" dirty="0"/>
              <a:t> cross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34</a:t>
            </a:fld>
            <a:endParaRPr lang="fr-B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35</a:t>
            </a:fld>
            <a:endParaRPr lang="fr-B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D6FEB2-F023-48A1-80D3-3E4E717C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8" lvl="0" indent="-1588"/>
            <a:r>
              <a:rPr lang="en-US" dirty="0"/>
              <a:t>The </a:t>
            </a:r>
            <a:r>
              <a:rPr lang="en-US" b="1" dirty="0">
                <a:solidFill>
                  <a:srgbClr val="CC3433"/>
                </a:solidFill>
              </a:rPr>
              <a:t>model likelihood </a:t>
            </a:r>
            <a:r>
              <a:rPr lang="en-US" dirty="0"/>
              <a:t>is the probability that a particular </a:t>
            </a:r>
            <a:r>
              <a:rPr lang="en-US" b="1" dirty="0">
                <a:solidFill>
                  <a:srgbClr val="CC3433"/>
                </a:solidFill>
              </a:rPr>
              <a:t>model</a:t>
            </a:r>
            <a:r>
              <a:rPr lang="en-US" dirty="0"/>
              <a:t> (and model parameters) could have generated exactly a particular </a:t>
            </a:r>
            <a:r>
              <a:rPr lang="en-US" b="1" dirty="0">
                <a:solidFill>
                  <a:srgbClr val="CC3433"/>
                </a:solidFill>
              </a:rPr>
              <a:t>data</a:t>
            </a:r>
            <a:r>
              <a:rPr lang="en-US" dirty="0"/>
              <a:t> set</a:t>
            </a:r>
          </a:p>
          <a:p>
            <a:pPr marL="1588" lvl="0" indent="-1588"/>
            <a:endParaRPr lang="en-US" dirty="0">
              <a:solidFill>
                <a:schemeClr val="tx1"/>
              </a:solidFill>
            </a:endParaRPr>
          </a:p>
          <a:p>
            <a:pPr marL="1588" lvl="0" indent="-1588"/>
            <a:r>
              <a:rPr lang="en-US" sz="2000" dirty="0"/>
              <a:t>(i.e., given the model, how likely is the data ?)</a:t>
            </a:r>
            <a:endParaRPr lang="fr-FR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8B672-6B4E-4DA8-BEF1-E94B355E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likelihood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9247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1112" y="940668"/>
            <a:ext cx="3944888" cy="591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9"/>
            <a:ext cx="5609828" cy="5145436"/>
          </a:xfrm>
        </p:spPr>
        <p:txBody>
          <a:bodyPr/>
          <a:lstStyle/>
          <a:p>
            <a:r>
              <a:rPr lang="en-US" dirty="0"/>
              <a:t>Suppose we flip a coin 5 times</a:t>
            </a:r>
          </a:p>
          <a:p>
            <a:endParaRPr lang="en-US" dirty="0"/>
          </a:p>
          <a:p>
            <a:r>
              <a:rPr lang="en-US" dirty="0"/>
              <a:t>Suppose the coin is "fair"</a:t>
            </a:r>
          </a:p>
          <a:p>
            <a:pPr lvl="1"/>
            <a:r>
              <a:rPr lang="en-US" dirty="0"/>
              <a:t>Equal chances of head or tail</a:t>
            </a:r>
          </a:p>
          <a:p>
            <a:endParaRPr lang="en-US" dirty="0"/>
          </a:p>
          <a:p>
            <a:r>
              <a:rPr lang="en-US" dirty="0"/>
              <a:t>What is the likelihood of obtaining exactly the following results:</a:t>
            </a:r>
          </a:p>
          <a:p>
            <a:pPr lvl="1">
              <a:tabLst>
                <a:tab pos="2867025" algn="r"/>
                <a:tab pos="3054350" algn="l"/>
              </a:tabLst>
            </a:pPr>
            <a:r>
              <a:rPr lang="en-US" dirty="0"/>
              <a:t>Head	</a:t>
            </a:r>
          </a:p>
          <a:p>
            <a:pPr lvl="1">
              <a:tabLst>
                <a:tab pos="2867025" algn="r"/>
                <a:tab pos="3054350" algn="l"/>
              </a:tabLst>
            </a:pPr>
            <a:r>
              <a:rPr lang="en-US" dirty="0"/>
              <a:t>Head</a:t>
            </a:r>
          </a:p>
          <a:p>
            <a:pPr lvl="1">
              <a:tabLst>
                <a:tab pos="2867025" algn="r"/>
              </a:tabLst>
            </a:pPr>
            <a:r>
              <a:rPr lang="en-US" dirty="0"/>
              <a:t>Head</a:t>
            </a:r>
          </a:p>
          <a:p>
            <a:pPr lvl="1">
              <a:tabLst>
                <a:tab pos="2867025" algn="r"/>
              </a:tabLst>
            </a:pPr>
            <a:r>
              <a:rPr lang="en-US" dirty="0"/>
              <a:t>Tail</a:t>
            </a:r>
          </a:p>
          <a:p>
            <a:pPr lvl="1">
              <a:tabLst>
                <a:tab pos="2867025" algn="r"/>
              </a:tabLst>
            </a:pPr>
            <a:r>
              <a:rPr lang="en-US" dirty="0"/>
              <a:t>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37</a:t>
            </a:fld>
            <a:endParaRPr lang="fr-BE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8504" y="3972196"/>
            <a:ext cx="5609828" cy="24091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(50%, or p=.50)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otham Book" pitchFamily="2" charset="0"/>
              <a:ea typeface="+mn-ea"/>
              <a:cs typeface="+mn-cs"/>
            </a:endParaRPr>
          </a:p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</a:t>
            </a:r>
          </a:p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</a:t>
            </a:r>
          </a:p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</a:t>
            </a:r>
          </a:p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1112" y="940668"/>
            <a:ext cx="3944888" cy="591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9"/>
            <a:ext cx="5609828" cy="5145436"/>
          </a:xfrm>
        </p:spPr>
        <p:txBody>
          <a:bodyPr/>
          <a:lstStyle/>
          <a:p>
            <a:r>
              <a:rPr lang="en-US" dirty="0"/>
              <a:t>If each draw is independent, then the likelihood of all the observations to happen in that order is:</a:t>
            </a:r>
          </a:p>
          <a:p>
            <a:endParaRPr lang="en-US" dirty="0"/>
          </a:p>
          <a:p>
            <a:pPr algn="ctr">
              <a:buNone/>
            </a:pPr>
            <a:r>
              <a:rPr lang="en-US" dirty="0"/>
              <a:t>.50 x .50 x .50 x .50 x .50 = .03125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(3.125%)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38</a:t>
            </a:fld>
            <a:endParaRPr lang="fr-B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789" y="3212976"/>
            <a:ext cx="870642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What is the model likelihood for different model parameters ?</a:t>
            </a:r>
          </a:p>
          <a:p>
            <a:pPr lvl="1"/>
            <a:r>
              <a:rPr lang="en-US" dirty="0"/>
              <a:t>Model parameter : likelihood of flipping a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39</a:t>
            </a:fld>
            <a:endParaRPr lang="fr-B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5400599"/>
          </a:xfrm>
        </p:spPr>
        <p:txBody>
          <a:bodyPr>
            <a:normAutofit/>
          </a:bodyPr>
          <a:lstStyle/>
          <a:p>
            <a:r>
              <a:rPr lang="en-US" dirty="0"/>
              <a:t>Gain chart &amp; model lift   </a:t>
            </a:r>
            <a:r>
              <a:rPr lang="en-US" sz="1800" i="1" dirty="0">
                <a:solidFill>
                  <a:srgbClr val="C00000"/>
                </a:solidFill>
              </a:rPr>
              <a:t>(does it work?)</a:t>
            </a:r>
            <a:endParaRPr lang="en-US" i="1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Cross-validation   </a:t>
            </a:r>
            <a:r>
              <a:rPr lang="en-US" sz="1800" i="1" dirty="0">
                <a:solidFill>
                  <a:srgbClr val="C00000"/>
                </a:solidFill>
              </a:rPr>
              <a:t>(does it work too well?)</a:t>
            </a:r>
          </a:p>
          <a:p>
            <a:pPr lvl="1"/>
            <a:r>
              <a:rPr lang="en-US" dirty="0"/>
              <a:t>Cross-validation, multifold cross-validation, and jackknifing</a:t>
            </a:r>
          </a:p>
          <a:p>
            <a:endParaRPr lang="en-US" dirty="0"/>
          </a:p>
          <a:p>
            <a:r>
              <a:rPr lang="en-US" dirty="0"/>
              <a:t>Model likelihood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Model likelihood (ML), log-likelihood (</a:t>
            </a:r>
            <a:r>
              <a:rPr lang="en-US" dirty="0" err="1"/>
              <a:t>LogL</a:t>
            </a:r>
            <a:r>
              <a:rPr lang="en-US" dirty="0"/>
              <a:t>), and maximum likelihood estimation (MLE)</a:t>
            </a:r>
          </a:p>
          <a:p>
            <a:endParaRPr lang="en-US" dirty="0"/>
          </a:p>
          <a:p>
            <a:r>
              <a:rPr lang="en-US" dirty="0" err="1"/>
              <a:t>Multicollinearity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Penalized regression   </a:t>
            </a:r>
            <a:r>
              <a:rPr lang="en-US" sz="1800" i="1" dirty="0">
                <a:solidFill>
                  <a:srgbClr val="C00000"/>
                </a:solidFill>
              </a:rPr>
              <a:t>(how can it work better?)</a:t>
            </a:r>
          </a:p>
          <a:p>
            <a:pPr lvl="1"/>
            <a:r>
              <a:rPr lang="en-US" dirty="0"/>
              <a:t>Lasso, ridge, and </a:t>
            </a:r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25224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What is the model likelihood for different model parameters ?</a:t>
            </a:r>
          </a:p>
          <a:p>
            <a:pPr lvl="1"/>
            <a:r>
              <a:rPr lang="en-US" dirty="0"/>
              <a:t>Model parameter : likelihood the coin is fair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40</a:t>
            </a:fld>
            <a:endParaRPr lang="fr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632" y="2276871"/>
            <a:ext cx="6624737" cy="451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>
          <a:xfrm flipV="1">
            <a:off x="5097016" y="2420888"/>
            <a:ext cx="0" cy="40324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409399" y="5004465"/>
            <a:ext cx="1247457" cy="1304855"/>
            <a:chOff x="2409399" y="5004465"/>
            <a:chExt cx="1247457" cy="1304855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432720" y="5085184"/>
              <a:ext cx="0" cy="12241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09399" y="5004465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That model</a:t>
              </a:r>
              <a:br>
                <a:rPr lang="en-US" sz="1600" dirty="0">
                  <a:solidFill>
                    <a:srgbClr val="C00000"/>
                  </a:solidFill>
                </a:rPr>
              </a:br>
              <a:r>
                <a:rPr lang="en-US" sz="1600" dirty="0">
                  <a:solidFill>
                    <a:srgbClr val="C00000"/>
                  </a:solidFill>
                </a:rPr>
                <a:t>is impossible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09999" y="5013176"/>
            <a:ext cx="1247457" cy="1304855"/>
            <a:chOff x="2409399" y="5004465"/>
            <a:chExt cx="1247457" cy="1304855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432720" y="5085184"/>
              <a:ext cx="0" cy="12241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409399" y="5004465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That model</a:t>
              </a:r>
              <a:br>
                <a:rPr lang="en-US" sz="1600" dirty="0">
                  <a:solidFill>
                    <a:srgbClr val="C00000"/>
                  </a:solidFill>
                </a:rPr>
              </a:br>
              <a:r>
                <a:rPr lang="en-US" sz="1600" dirty="0">
                  <a:solidFill>
                    <a:srgbClr val="C00000"/>
                  </a:solidFill>
                </a:rPr>
                <a:t>is impossible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49759" y="2996952"/>
            <a:ext cx="1131720" cy="3393087"/>
            <a:chOff x="5649759" y="2996952"/>
            <a:chExt cx="1131720" cy="3393087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5673080" y="2996952"/>
              <a:ext cx="0" cy="339308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649759" y="4428401"/>
              <a:ext cx="11317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That model</a:t>
              </a:r>
              <a:br>
                <a:rPr lang="en-US" sz="1600" dirty="0">
                  <a:solidFill>
                    <a:schemeClr val="accent1"/>
                  </a:solidFill>
                </a:rPr>
              </a:br>
              <a:r>
                <a:rPr lang="en-US" sz="1600" dirty="0">
                  <a:solidFill>
                    <a:schemeClr val="accent1"/>
                  </a:solidFill>
                </a:rPr>
                <a:t>is the most</a:t>
              </a:r>
              <a:br>
                <a:rPr lang="en-US" sz="1600" dirty="0">
                  <a:solidFill>
                    <a:schemeClr val="accent1"/>
                  </a:solidFill>
                </a:rPr>
              </a:br>
              <a:r>
                <a:rPr lang="en-US" sz="1600" dirty="0">
                  <a:solidFill>
                    <a:schemeClr val="accent1"/>
                  </a:solidFill>
                </a:rPr>
                <a:t>likely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2C509B-D4A9-4537-8C0A-BD10AF97B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3433"/>
                </a:solidFill>
              </a:rPr>
              <a:t>Maximum likelihood estimation </a:t>
            </a:r>
            <a:r>
              <a:rPr lang="en-US" dirty="0"/>
              <a:t>is a method that finds the combination of parameter estimates that makes the data we observed the most likely to have been generated by the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C2BB0-8747-4E84-937F-FD03AF9C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Maximum </a:t>
            </a:r>
            <a:r>
              <a:rPr lang="fr-FR" dirty="0" err="1"/>
              <a:t>likelihood</a:t>
            </a:r>
            <a:r>
              <a:rPr lang="fr-FR" dirty="0"/>
              <a:t> estimation</a:t>
            </a:r>
          </a:p>
        </p:txBody>
      </p:sp>
    </p:spTree>
    <p:extLst>
      <p:ext uri="{BB962C8B-B14F-4D97-AF65-F5344CB8AC3E}">
        <p14:creationId xmlns:p14="http://schemas.microsoft.com/office/powerpoint/2010/main" val="106181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methods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Gradient method	1</a:t>
            </a:r>
            <a:r>
              <a:rPr lang="en-US" baseline="30000" dirty="0"/>
              <a:t>st</a:t>
            </a:r>
            <a:r>
              <a:rPr lang="en-US" dirty="0"/>
              <a:t> degree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Conjugate gradient method	1</a:t>
            </a:r>
            <a:r>
              <a:rPr lang="en-US" baseline="30000" dirty="0"/>
              <a:t>st</a:t>
            </a:r>
            <a:r>
              <a:rPr lang="en-US" dirty="0"/>
              <a:t> degree with memory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Newton-</a:t>
            </a:r>
            <a:r>
              <a:rPr lang="en-US" dirty="0" err="1"/>
              <a:t>Raphson</a:t>
            </a:r>
            <a:r>
              <a:rPr lang="en-US" dirty="0"/>
              <a:t> method	2</a:t>
            </a:r>
            <a:r>
              <a:rPr lang="en-US" baseline="30000" dirty="0"/>
              <a:t>nd</a:t>
            </a:r>
            <a:r>
              <a:rPr lang="en-US" dirty="0"/>
              <a:t> degree</a:t>
            </a:r>
          </a:p>
          <a:p>
            <a:pPr lvl="1">
              <a:tabLst>
                <a:tab pos="5380038" algn="l"/>
              </a:tabLst>
            </a:pPr>
            <a:r>
              <a:rPr lang="en-US" dirty="0" err="1"/>
              <a:t>Levenberg</a:t>
            </a:r>
            <a:r>
              <a:rPr lang="en-US" dirty="0"/>
              <a:t>-Marquardt	1</a:t>
            </a:r>
            <a:r>
              <a:rPr lang="en-US" baseline="30000" dirty="0"/>
              <a:t>st</a:t>
            </a:r>
            <a:r>
              <a:rPr lang="en-US" dirty="0"/>
              <a:t>-2</a:t>
            </a:r>
            <a:r>
              <a:rPr lang="en-US" baseline="30000" dirty="0"/>
              <a:t>nd</a:t>
            </a:r>
            <a:r>
              <a:rPr lang="en-US" dirty="0"/>
              <a:t> degree mix</a:t>
            </a:r>
          </a:p>
          <a:p>
            <a:pPr>
              <a:tabLst>
                <a:tab pos="5380038" algn="l"/>
              </a:tabLst>
            </a:pPr>
            <a:endParaRPr lang="en-US" dirty="0"/>
          </a:p>
          <a:p>
            <a:pPr>
              <a:tabLst>
                <a:tab pos="5380038" algn="l"/>
              </a:tabLst>
            </a:pPr>
            <a:r>
              <a:rPr lang="en-US" dirty="0"/>
              <a:t>"Natural" MLE estimators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Linear regression (minimize sum of squared errors)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Average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Etc.</a:t>
            </a:r>
          </a:p>
          <a:p>
            <a:pPr lvl="1">
              <a:tabLst>
                <a:tab pos="5380038" algn="l"/>
              </a:tabLs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42</a:t>
            </a:fld>
            <a:endParaRPr lang="fr-B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Choose a starting solution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Compute the gradient (first-order derivative)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Move slightly in the direction of higher likelihood (“jump”)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Adjust jump size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Repeat until gradient is flat (=0)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43</a:t>
            </a:fld>
            <a:endParaRPr lang="fr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0692" y="3012303"/>
            <a:ext cx="5544617" cy="377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Oval 17"/>
          <p:cNvSpPr/>
          <p:nvPr/>
        </p:nvSpPr>
        <p:spPr>
          <a:xfrm>
            <a:off x="4088904" y="6453336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3512840" y="4293096"/>
            <a:ext cx="1296144" cy="2232248"/>
            <a:chOff x="3512840" y="4293096"/>
            <a:chExt cx="1296144" cy="2232248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4196916" y="5445224"/>
              <a:ext cx="0" cy="100811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512840" y="4293096"/>
              <a:ext cx="1296144" cy="2232248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376936" y="2996952"/>
            <a:ext cx="1800200" cy="3456384"/>
            <a:chOff x="4376936" y="2996952"/>
            <a:chExt cx="1800200" cy="3456384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277036" y="3717032"/>
              <a:ext cx="0" cy="273630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76936" y="2996952"/>
              <a:ext cx="1800200" cy="1368152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4279642" y="6453336"/>
            <a:ext cx="1105406" cy="216024"/>
            <a:chOff x="4279642" y="6453336"/>
            <a:chExt cx="1105406" cy="216024"/>
          </a:xfrm>
        </p:grpSpPr>
        <p:sp>
          <p:nvSpPr>
            <p:cNvPr id="27" name="Oval 26"/>
            <p:cNvSpPr/>
            <p:nvPr/>
          </p:nvSpPr>
          <p:spPr>
            <a:xfrm>
              <a:off x="5169024" y="6453336"/>
              <a:ext cx="216024" cy="21602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>
              <a:stCxn id="18" idx="7"/>
              <a:endCxn id="27" idx="1"/>
            </p:cNvCxnSpPr>
            <p:nvPr/>
          </p:nvCxnSpPr>
          <p:spPr>
            <a:xfrm rot="5400000" flipH="1" flipV="1">
              <a:off x="4736976" y="6021288"/>
              <a:ext cx="12700" cy="927368"/>
            </a:xfrm>
            <a:prstGeom prst="curvedConnector3">
              <a:avLst>
                <a:gd name="adj1" fmla="val 2049102"/>
              </a:avLst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880992" y="3356992"/>
            <a:ext cx="1728192" cy="3096344"/>
            <a:chOff x="4448944" y="3356992"/>
            <a:chExt cx="1728192" cy="3096344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5277036" y="3717032"/>
              <a:ext cx="0" cy="273630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48944" y="3356992"/>
              <a:ext cx="1728192" cy="504056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359762" y="6453336"/>
            <a:ext cx="457334" cy="216024"/>
            <a:chOff x="4927714" y="6453336"/>
            <a:chExt cx="457334" cy="216024"/>
          </a:xfrm>
        </p:grpSpPr>
        <p:sp>
          <p:nvSpPr>
            <p:cNvPr id="45" name="Oval 44"/>
            <p:cNvSpPr/>
            <p:nvPr/>
          </p:nvSpPr>
          <p:spPr>
            <a:xfrm>
              <a:off x="5169024" y="6453336"/>
              <a:ext cx="216024" cy="21602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Curved Connector 45"/>
            <p:cNvCxnSpPr>
              <a:stCxn id="27" idx="7"/>
              <a:endCxn id="45" idx="1"/>
            </p:cNvCxnSpPr>
            <p:nvPr/>
          </p:nvCxnSpPr>
          <p:spPr>
            <a:xfrm rot="5400000" flipH="1" flipV="1">
              <a:off x="5061012" y="6345324"/>
              <a:ext cx="12700" cy="279296"/>
            </a:xfrm>
            <a:prstGeom prst="curvedConnector3">
              <a:avLst>
                <a:gd name="adj1" fmla="val 2049102"/>
              </a:avLst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A3FB2-A3E8-407A-BE49-5A9051C4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08" y="2276873"/>
            <a:ext cx="3550818" cy="4444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How do you compute the gradient of a function you don't know? You do it computationally…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44</a:t>
            </a:fld>
            <a:endParaRPr lang="fr-B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t="49304"/>
          <a:stretch>
            <a:fillRect/>
          </a:stretch>
        </p:blipFill>
        <p:spPr bwMode="auto">
          <a:xfrm>
            <a:off x="920552" y="5013176"/>
            <a:ext cx="4332982" cy="111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b="57270"/>
          <a:stretch>
            <a:fillRect/>
          </a:stretch>
        </p:blipFill>
        <p:spPr bwMode="auto">
          <a:xfrm>
            <a:off x="620018" y="2924944"/>
            <a:ext cx="433298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>
            <a:cxnSpLocks/>
            <a:endCxn id="7" idx="3"/>
          </p:cNvCxnSpPr>
          <p:nvPr/>
        </p:nvCxnSpPr>
        <p:spPr>
          <a:xfrm flipH="1" flipV="1">
            <a:off x="4953000" y="3392996"/>
            <a:ext cx="1476164" cy="7200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5457056" y="3573016"/>
            <a:ext cx="2304256" cy="187220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86472" y="2852936"/>
            <a:ext cx="482352" cy="4320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Multiplicative nature of the likelihood</a:t>
            </a:r>
          </a:p>
          <a:p>
            <a:pPr lvl="1"/>
            <a:r>
              <a:rPr lang="en-US" dirty="0"/>
              <a:t>Log-likelihood</a:t>
            </a:r>
          </a:p>
          <a:p>
            <a:endParaRPr lang="en-US" dirty="0"/>
          </a:p>
          <a:p>
            <a:r>
              <a:rPr lang="en-US" dirty="0"/>
              <a:t>Statistical significance</a:t>
            </a:r>
          </a:p>
          <a:p>
            <a:pPr lvl="1"/>
            <a:r>
              <a:rPr lang="en-US" dirty="0"/>
              <a:t>The MLE is reached when p=.6, not p=.5</a:t>
            </a:r>
          </a:p>
          <a:p>
            <a:pPr lvl="1"/>
            <a:r>
              <a:rPr lang="en-US" dirty="0"/>
              <a:t>Does it mean my coin is not fair?</a:t>
            </a:r>
          </a:p>
          <a:p>
            <a:endParaRPr lang="en-US" dirty="0"/>
          </a:p>
          <a:p>
            <a:r>
              <a:rPr lang="en-US" dirty="0" err="1"/>
              <a:t>Multicollinearity</a:t>
            </a:r>
            <a:endParaRPr lang="en-US" dirty="0"/>
          </a:p>
          <a:p>
            <a:pPr lvl="1"/>
            <a:r>
              <a:rPr lang="en-US" dirty="0"/>
              <a:t>Penalized estimation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45</a:t>
            </a:fld>
            <a:endParaRPr lang="fr-B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Log-likelihood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If there are many data points, the model likelihood cannot be computed due to machine limitations</a:t>
            </a:r>
          </a:p>
          <a:p>
            <a:endParaRPr lang="en-US" dirty="0"/>
          </a:p>
          <a:p>
            <a:r>
              <a:rPr lang="en-US" dirty="0"/>
              <a:t>We replace the likelihood by its log-transform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likelihood	= P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P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P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P</a:t>
            </a:r>
            <a:r>
              <a:rPr lang="en-US" baseline="-25000" dirty="0"/>
              <a:t>4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P</a:t>
            </a:r>
            <a:r>
              <a:rPr lang="en-US" baseline="-25000" dirty="0"/>
              <a:t>5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log-likelihood	= log(P</a:t>
            </a:r>
            <a:r>
              <a:rPr lang="en-US" baseline="-25000" dirty="0"/>
              <a:t>1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+</a:t>
            </a:r>
            <a:r>
              <a:rPr lang="en-US" dirty="0"/>
              <a:t> log(P</a:t>
            </a:r>
            <a:r>
              <a:rPr lang="en-US" baseline="-25000" dirty="0"/>
              <a:t>2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+</a:t>
            </a:r>
            <a:r>
              <a:rPr lang="en-US" dirty="0"/>
              <a:t> log(P</a:t>
            </a:r>
            <a:r>
              <a:rPr lang="en-US" baseline="-25000" dirty="0"/>
              <a:t>3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+</a:t>
            </a:r>
            <a:r>
              <a:rPr lang="en-US" dirty="0"/>
              <a:t> log(P</a:t>
            </a:r>
            <a:r>
              <a:rPr lang="en-US" baseline="-25000" dirty="0"/>
              <a:t>4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+</a:t>
            </a:r>
            <a:r>
              <a:rPr lang="en-US" dirty="0"/>
              <a:t> log(P</a:t>
            </a:r>
            <a:r>
              <a:rPr lang="en-US" baseline="-25000" dirty="0"/>
              <a:t>5</a:t>
            </a:r>
            <a:r>
              <a:rPr lang="en-US" dirty="0"/>
              <a:t>)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deviance	= </a:t>
            </a:r>
            <a:r>
              <a:rPr lang="en-US" dirty="0">
                <a:solidFill>
                  <a:srgbClr val="C00000"/>
                </a:solidFill>
              </a:rPr>
              <a:t>-</a:t>
            </a:r>
            <a:r>
              <a:rPr lang="en-US" dirty="0"/>
              <a:t>2 log-likelihood</a:t>
            </a:r>
          </a:p>
          <a:p>
            <a:pPr>
              <a:tabLst>
                <a:tab pos="2689225" algn="l"/>
              </a:tabLst>
            </a:pPr>
            <a:endParaRPr lang="en-US" dirty="0"/>
          </a:p>
          <a:p>
            <a:pPr>
              <a:tabLst>
                <a:tab pos="2689225" algn="l"/>
              </a:tabLst>
            </a:pPr>
            <a:r>
              <a:rPr lang="en-US" dirty="0"/>
              <a:t>What does it change?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Product becomes a </a:t>
            </a:r>
            <a:r>
              <a:rPr lang="en-US" b="1" dirty="0"/>
              <a:t>sum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Some probabilities become </a:t>
            </a:r>
            <a:r>
              <a:rPr lang="en-US" b="1" dirty="0"/>
              <a:t>undefined</a:t>
            </a:r>
          </a:p>
          <a:p>
            <a:pPr lvl="1">
              <a:tabLst>
                <a:tab pos="7537450" algn="r"/>
              </a:tabLst>
            </a:pPr>
            <a:r>
              <a:rPr lang="en-US" dirty="0"/>
              <a:t>The likelihood is positive, bounded	[0, 1]</a:t>
            </a:r>
          </a:p>
          <a:p>
            <a:pPr lvl="1">
              <a:tabLst>
                <a:tab pos="7537450" algn="r"/>
              </a:tabLst>
            </a:pPr>
            <a:r>
              <a:rPr lang="en-US" dirty="0"/>
              <a:t>The log-likelihood is negative, unbounded	]–</a:t>
            </a:r>
            <a:r>
              <a:rPr lang="en-US" dirty="0" err="1"/>
              <a:t>Inf</a:t>
            </a:r>
            <a:r>
              <a:rPr lang="en-US" dirty="0"/>
              <a:t>, 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46</a:t>
            </a:fld>
            <a:endParaRPr lang="fr-B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52632"/>
          <a:stretch>
            <a:fillRect/>
          </a:stretch>
        </p:blipFill>
        <p:spPr bwMode="auto">
          <a:xfrm>
            <a:off x="1462638" y="1556792"/>
            <a:ext cx="698072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47</a:t>
            </a:fld>
            <a:endParaRPr lang="fr-B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52427"/>
          <a:stretch>
            <a:fillRect/>
          </a:stretch>
        </p:blipFill>
        <p:spPr bwMode="auto">
          <a:xfrm>
            <a:off x="1462638" y="4077072"/>
            <a:ext cx="6980724" cy="19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48</a:t>
            </a:fld>
            <a:endParaRPr lang="fr-BE"/>
          </a:p>
        </p:txBody>
      </p:sp>
      <p:grpSp>
        <p:nvGrpSpPr>
          <p:cNvPr id="13" name="Group 12"/>
          <p:cNvGrpSpPr/>
          <p:nvPr/>
        </p:nvGrpSpPr>
        <p:grpSpPr>
          <a:xfrm>
            <a:off x="339140" y="2168860"/>
            <a:ext cx="4444290" cy="3708412"/>
            <a:chOff x="339140" y="2168860"/>
            <a:chExt cx="4444290" cy="3708412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9140" y="2168860"/>
              <a:ext cx="4444290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682391" y="5507940"/>
              <a:ext cx="1757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likelihood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22570" y="2168860"/>
            <a:ext cx="4444290" cy="3708412"/>
            <a:chOff x="5122570" y="2168860"/>
            <a:chExt cx="4444290" cy="3708412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22570" y="2168860"/>
              <a:ext cx="4444290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6288691" y="5507940"/>
              <a:ext cx="2112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Model log-likelihood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3"/>
          <p:cNvGrpSpPr/>
          <p:nvPr/>
        </p:nvGrpSpPr>
        <p:grpSpPr>
          <a:xfrm>
            <a:off x="1568624" y="1124744"/>
            <a:ext cx="6768752" cy="5454825"/>
            <a:chOff x="5122570" y="2168860"/>
            <a:chExt cx="4444290" cy="3581579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22570" y="2168860"/>
              <a:ext cx="4444290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6651340" y="5507940"/>
              <a:ext cx="1386751" cy="242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Model log-likelihood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856656" y="3212976"/>
            <a:ext cx="6336704" cy="432048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confidence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significance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49</a:t>
            </a:fld>
            <a:endParaRPr lang="fr-BE"/>
          </a:p>
        </p:txBody>
      </p:sp>
      <p:grpSp>
        <p:nvGrpSpPr>
          <p:cNvPr id="19" name="Group 18"/>
          <p:cNvGrpSpPr/>
          <p:nvPr/>
        </p:nvGrpSpPr>
        <p:grpSpPr>
          <a:xfrm>
            <a:off x="5313040" y="1772816"/>
            <a:ext cx="728084" cy="1296144"/>
            <a:chOff x="5313040" y="1772816"/>
            <a:chExt cx="728084" cy="129614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673080" y="2492896"/>
              <a:ext cx="0" cy="5760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313040" y="1772816"/>
              <a:ext cx="72808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MLE</a:t>
              </a:r>
              <a:endParaRPr lang="en-US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(p=.60)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56964" y="3356992"/>
            <a:ext cx="728084" cy="2016224"/>
            <a:chOff x="4656964" y="2420888"/>
            <a:chExt cx="728084" cy="2016224"/>
          </a:xfrm>
        </p:grpSpPr>
        <p:sp>
          <p:nvSpPr>
            <p:cNvPr id="15" name="TextBox 14"/>
            <p:cNvSpPr txBox="1"/>
            <p:nvPr/>
          </p:nvSpPr>
          <p:spPr>
            <a:xfrm>
              <a:off x="4656964" y="3760004"/>
              <a:ext cx="72808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Fair</a:t>
              </a:r>
              <a:endParaRPr lang="en-US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(p=.50)</a:t>
              </a:r>
            </a:p>
          </p:txBody>
        </p:sp>
        <p:cxnSp>
          <p:nvCxnSpPr>
            <p:cNvPr id="16" name="Straight Arrow Connector 15"/>
            <p:cNvCxnSpPr>
              <a:stCxn id="15" idx="0"/>
            </p:cNvCxnSpPr>
            <p:nvPr/>
          </p:nvCxnSpPr>
          <p:spPr>
            <a:xfrm flipV="1">
              <a:off x="5021006" y="2420888"/>
              <a:ext cx="4002" cy="13391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088904" y="3645024"/>
            <a:ext cx="2880320" cy="925071"/>
            <a:chOff x="4088904" y="3645024"/>
            <a:chExt cx="2880320" cy="925071"/>
          </a:xfrm>
        </p:grpSpPr>
        <p:sp>
          <p:nvSpPr>
            <p:cNvPr id="22" name="Right Brace 21"/>
            <p:cNvSpPr/>
            <p:nvPr/>
          </p:nvSpPr>
          <p:spPr>
            <a:xfrm rot="5400000">
              <a:off x="5349044" y="2384884"/>
              <a:ext cx="288032" cy="2808312"/>
            </a:xfrm>
            <a:prstGeom prst="rightBrace">
              <a:avLst>
                <a:gd name="adj1" fmla="val 51484"/>
                <a:gd name="adj2" fmla="val 19337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50685" y="3923764"/>
              <a:ext cx="12185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confidence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interval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Assessing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</a:t>
            </a:fld>
            <a:endParaRPr lang="fr-B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tests:</a:t>
            </a:r>
          </a:p>
          <a:p>
            <a:pPr lvl="1"/>
            <a:r>
              <a:rPr lang="en-US" dirty="0"/>
              <a:t>[parameter value] is different from [reference value]</a:t>
            </a:r>
          </a:p>
          <a:p>
            <a:pPr lvl="1"/>
            <a:r>
              <a:rPr lang="en-US" dirty="0"/>
              <a:t>How likely is this achieved only by chance ?</a:t>
            </a:r>
          </a:p>
          <a:p>
            <a:endParaRPr lang="en-US" dirty="0"/>
          </a:p>
          <a:p>
            <a:r>
              <a:rPr lang="en-US" dirty="0"/>
              <a:t>Usually, the reference value is 0</a:t>
            </a:r>
          </a:p>
          <a:p>
            <a:pPr lvl="1"/>
            <a:r>
              <a:rPr lang="en-US" dirty="0"/>
              <a:t>Is [parameter value] statistically different from 0?</a:t>
            </a:r>
          </a:p>
          <a:p>
            <a:pPr lvl="1"/>
            <a:r>
              <a:rPr lang="en-US" dirty="0"/>
              <a:t>If not, then the predictor might not be predicting anything…</a:t>
            </a:r>
          </a:p>
          <a:p>
            <a:endParaRPr lang="en-US" dirty="0"/>
          </a:p>
          <a:p>
            <a:r>
              <a:rPr lang="en-US" dirty="0"/>
              <a:t>What affects the spread of the "confidence interval"?</a:t>
            </a:r>
          </a:p>
          <a:p>
            <a:pPr lvl="1"/>
            <a:r>
              <a:rPr lang="en-US" dirty="0"/>
              <a:t>Probability threshold (e.g., 0.01, 0.05, 0.10)</a:t>
            </a:r>
          </a:p>
          <a:p>
            <a:pPr lvl="1"/>
            <a:r>
              <a:rPr lang="en-US" dirty="0"/>
              <a:t>Sample size</a:t>
            </a:r>
          </a:p>
          <a:p>
            <a:pPr lvl="1"/>
            <a:r>
              <a:rPr lang="en-US" dirty="0"/>
              <a:t>Whether the likelihood is "spiky" or "flat" (2</a:t>
            </a:r>
            <a:r>
              <a:rPr lang="en-US" baseline="30000" dirty="0"/>
              <a:t>nd</a:t>
            </a:r>
            <a:r>
              <a:rPr lang="en-US" dirty="0"/>
              <a:t> derivative)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50</a:t>
            </a:fld>
            <a:endParaRPr lang="fr-B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# If you are maximizing a likelihood then the</a:t>
            </a:r>
          </a:p>
          <a:p>
            <a:r>
              <a:rPr lang="en-US" dirty="0">
                <a:solidFill>
                  <a:srgbClr val="7F7F7F"/>
                </a:solidFill>
              </a:rPr>
              <a:t># covariance matrix of the estimates is</a:t>
            </a:r>
          </a:p>
          <a:p>
            <a:r>
              <a:rPr lang="en-US" dirty="0">
                <a:solidFill>
                  <a:srgbClr val="7F7F7F"/>
                </a:solidFill>
              </a:rPr>
              <a:t># (asymptotically) the inverse of the negative</a:t>
            </a:r>
          </a:p>
          <a:p>
            <a:r>
              <a:rPr lang="en-US" dirty="0">
                <a:solidFill>
                  <a:srgbClr val="7F7F7F"/>
                </a:solidFill>
              </a:rPr>
              <a:t># of the Hessian</a:t>
            </a:r>
          </a:p>
          <a:p>
            <a:r>
              <a:rPr lang="en-US" dirty="0" err="1"/>
              <a:t>cov</a:t>
            </a:r>
            <a:r>
              <a:rPr lang="en-US" dirty="0"/>
              <a:t> = </a:t>
            </a:r>
            <a:r>
              <a:rPr lang="en-US" dirty="0" err="1"/>
              <a:t>ginv</a:t>
            </a:r>
            <a:r>
              <a:rPr lang="en-US" dirty="0"/>
              <a:t>(-hessian)</a:t>
            </a:r>
          </a:p>
          <a:p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# The standard errors are the square roots of the</a:t>
            </a:r>
          </a:p>
          <a:p>
            <a:r>
              <a:rPr lang="en-US" dirty="0">
                <a:solidFill>
                  <a:srgbClr val="7F7F7F"/>
                </a:solidFill>
              </a:rPr>
              <a:t># diagonal elements of the covariance </a:t>
            </a:r>
          </a:p>
          <a:p>
            <a:r>
              <a:rPr lang="en-US" dirty="0" err="1"/>
              <a:t>stdev</a:t>
            </a:r>
            <a:r>
              <a:rPr lang="en-US" dirty="0"/>
              <a:t> = </a:t>
            </a:r>
            <a:r>
              <a:rPr lang="en-US" dirty="0" err="1"/>
              <a:t>sqrt</a:t>
            </a:r>
            <a:r>
              <a:rPr lang="en-US" dirty="0"/>
              <a:t>(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cov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# Compute 5% confidence interval of parameter "</a:t>
            </a:r>
            <a:r>
              <a:rPr lang="en-US" dirty="0" err="1">
                <a:solidFill>
                  <a:srgbClr val="7F7F7F"/>
                </a:solidFill>
              </a:rPr>
              <a:t>param</a:t>
            </a:r>
            <a:r>
              <a:rPr lang="en-US" dirty="0">
                <a:solidFill>
                  <a:srgbClr val="7F7F7F"/>
                </a:solidFill>
              </a:rPr>
              <a:t>"</a:t>
            </a:r>
          </a:p>
          <a:p>
            <a:r>
              <a:rPr lang="en-US" dirty="0"/>
              <a:t>upper = </a:t>
            </a:r>
            <a:r>
              <a:rPr lang="en-US" dirty="0" err="1"/>
              <a:t>param</a:t>
            </a:r>
            <a:r>
              <a:rPr lang="en-US" dirty="0"/>
              <a:t> + 1.96*</a:t>
            </a:r>
            <a:r>
              <a:rPr lang="en-US" dirty="0" err="1"/>
              <a:t>stdev</a:t>
            </a:r>
            <a:endParaRPr lang="en-US" dirty="0"/>
          </a:p>
          <a:p>
            <a:r>
              <a:rPr lang="en-US" dirty="0"/>
              <a:t>lower = </a:t>
            </a:r>
            <a:r>
              <a:rPr lang="en-US" dirty="0" err="1"/>
              <a:t>param</a:t>
            </a:r>
            <a:r>
              <a:rPr lang="en-US" dirty="0"/>
              <a:t> – 1.96*</a:t>
            </a:r>
            <a:r>
              <a:rPr lang="en-US" dirty="0" err="1"/>
              <a:t>stdev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standard deviations from Hessian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51</a:t>
            </a:fld>
            <a:endParaRPr lang="fr-B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nightmare of the marketing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52</a:t>
            </a:fld>
            <a:endParaRPr lang="fr-B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the "true" model is:</a:t>
            </a:r>
          </a:p>
          <a:p>
            <a:endParaRPr lang="en-US" dirty="0"/>
          </a:p>
          <a:p>
            <a:pPr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y = </a:t>
            </a:r>
            <a:r>
              <a:rPr lang="en-US" sz="3200" dirty="0" err="1">
                <a:latin typeface="Arial" pitchFamily="34" charset="0"/>
                <a:cs typeface="Arial" pitchFamily="34" charset="0"/>
              </a:rPr>
              <a:t>logit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(1.5 x)</a:t>
            </a:r>
          </a:p>
          <a:p>
            <a:endParaRPr lang="en-US" dirty="0"/>
          </a:p>
          <a:p>
            <a:r>
              <a:rPr lang="en-US" dirty="0"/>
              <a:t>We have observations generated by that model</a:t>
            </a:r>
          </a:p>
          <a:p>
            <a:pPr lvl="1"/>
            <a:r>
              <a:rPr lang="en-US" dirty="0"/>
              <a:t>Sometimes called "realizations"</a:t>
            </a:r>
          </a:p>
          <a:p>
            <a:endParaRPr lang="en-US" dirty="0"/>
          </a:p>
          <a:p>
            <a:r>
              <a:rPr lang="en-US" dirty="0"/>
              <a:t>We fit a model, and find the value of ß that maximizes the log-likelihood</a:t>
            </a:r>
          </a:p>
          <a:p>
            <a:endParaRPr lang="en-US" dirty="0"/>
          </a:p>
          <a:p>
            <a:pPr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y = </a:t>
            </a:r>
            <a:r>
              <a:rPr lang="en-US" sz="3200" dirty="0" err="1">
                <a:latin typeface="Arial" pitchFamily="34" charset="0"/>
                <a:cs typeface="Arial" pitchFamily="34" charset="0"/>
              </a:rPr>
              <a:t>logit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(ß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53</a:t>
            </a:fld>
            <a:endParaRPr lang="fr-B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Hopefully, with enough observations, the log-likelihood should resemble something like: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54</a:t>
            </a:fld>
            <a:endParaRPr lang="fr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2138" y="1916832"/>
            <a:ext cx="618172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now fit the following model:</a:t>
            </a:r>
          </a:p>
          <a:p>
            <a:endParaRPr lang="en-US" dirty="0"/>
          </a:p>
          <a:p>
            <a:pPr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y = </a:t>
            </a:r>
            <a:r>
              <a:rPr lang="en-US" sz="3200" dirty="0" err="1">
                <a:latin typeface="Arial" pitchFamily="34" charset="0"/>
                <a:cs typeface="Arial" pitchFamily="34" charset="0"/>
              </a:rPr>
              <a:t>logit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(ß</a:t>
            </a:r>
            <a:r>
              <a:rPr lang="en-US" sz="32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x + ß</a:t>
            </a:r>
            <a:r>
              <a:rPr lang="en-US" sz="32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z)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	and x and z are almost identical, i.e., extremely correlated</a:t>
            </a:r>
          </a:p>
          <a:p>
            <a:endParaRPr lang="en-US" dirty="0"/>
          </a:p>
          <a:p>
            <a:r>
              <a:rPr lang="en-US" dirty="0"/>
              <a:t>Any combination of parameter estimates that meets this criteria will maximize the likelihood:</a:t>
            </a:r>
          </a:p>
          <a:p>
            <a:endParaRPr lang="en-US" dirty="0"/>
          </a:p>
          <a:p>
            <a:pPr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ß</a:t>
            </a:r>
            <a:r>
              <a:rPr lang="en-US" sz="3200" baseline="-25000" dirty="0">
                <a:latin typeface="Arial" pitchFamily="34" charset="0"/>
                <a:cs typeface="Arial" pitchFamily="34" charset="0"/>
              </a:rPr>
              <a:t>1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+ ß</a:t>
            </a:r>
            <a:r>
              <a:rPr lang="en-US" sz="3200" baseline="-25000" dirty="0">
                <a:latin typeface="Arial" pitchFamily="34" charset="0"/>
                <a:cs typeface="Arial" pitchFamily="34" charset="0"/>
              </a:rPr>
              <a:t>2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= 1.5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55</a:t>
            </a:fld>
            <a:endParaRPr lang="fr-B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25884" y="981075"/>
            <a:ext cx="7854231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56</a:t>
            </a:fld>
            <a:endParaRPr lang="fr-BE"/>
          </a:p>
        </p:txBody>
      </p:sp>
      <p:cxnSp>
        <p:nvCxnSpPr>
          <p:cNvPr id="7" name="Straight Connector 6"/>
          <p:cNvCxnSpPr/>
          <p:nvPr/>
        </p:nvCxnSpPr>
        <p:spPr>
          <a:xfrm>
            <a:off x="4016896" y="1340768"/>
            <a:ext cx="2736304" cy="2088232"/>
          </a:xfrm>
          <a:prstGeom prst="line">
            <a:avLst/>
          </a:prstGeom>
          <a:ln w="1524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288704" y="5229200"/>
            <a:ext cx="4248472" cy="864096"/>
            <a:chOff x="2288704" y="5229200"/>
            <a:chExt cx="4248472" cy="86409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288704" y="5229200"/>
              <a:ext cx="4248472" cy="8640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72880" y="5589240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97216" y="3861048"/>
            <a:ext cx="936104" cy="1944216"/>
            <a:chOff x="6897216" y="3861048"/>
            <a:chExt cx="936104" cy="1944216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6897216" y="3861048"/>
              <a:ext cx="936104" cy="19442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329264" y="4725144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4442" y="2348880"/>
            <a:ext cx="1590246" cy="2664296"/>
            <a:chOff x="554442" y="2348880"/>
            <a:chExt cx="1590246" cy="2664296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1928664" y="2348880"/>
              <a:ext cx="216024" cy="26642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54442" y="3666510"/>
              <a:ext cx="1446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Log-likelihood</a:t>
              </a:r>
              <a:endParaRPr lang="en-US" sz="1600" baseline="-25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r>
              <a:rPr lang="en-US" dirty="0"/>
              <a:t>: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Infinity of solutions</a:t>
            </a:r>
          </a:p>
          <a:p>
            <a:pPr lvl="1"/>
            <a:r>
              <a:rPr lang="en-US" dirty="0"/>
              <a:t>Method may not converge quickly</a:t>
            </a:r>
          </a:p>
          <a:p>
            <a:pPr lvl="1"/>
            <a:r>
              <a:rPr lang="en-US" dirty="0"/>
              <a:t>Second-degree methods may fail</a:t>
            </a:r>
          </a:p>
          <a:p>
            <a:pPr lvl="1"/>
            <a:r>
              <a:rPr lang="en-US" dirty="0"/>
              <a:t>Final solution will heavily depend on starting solution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Even if a solution is reached</a:t>
            </a:r>
          </a:p>
          <a:p>
            <a:pPr lvl="1"/>
            <a:r>
              <a:rPr lang="en-US" dirty="0"/>
              <a:t>Log-likelihood is extremely flat</a:t>
            </a:r>
          </a:p>
          <a:p>
            <a:pPr lvl="1"/>
            <a:r>
              <a:rPr lang="en-US" dirty="0"/>
              <a:t>Hessian will have near-zero elements</a:t>
            </a:r>
          </a:p>
          <a:p>
            <a:pPr lvl="1"/>
            <a:r>
              <a:rPr lang="en-US" dirty="0"/>
              <a:t>Covariance will be huge</a:t>
            </a:r>
          </a:p>
          <a:p>
            <a:pPr lvl="1"/>
            <a:r>
              <a:rPr lang="en-US" dirty="0"/>
              <a:t>Standard deviations will be inflated</a:t>
            </a:r>
          </a:p>
          <a:p>
            <a:pPr lvl="1"/>
            <a:r>
              <a:rPr lang="en-US" dirty="0"/>
              <a:t>Parameters might be deemed not different from zero (both!)</a:t>
            </a:r>
          </a:p>
          <a:p>
            <a:pPr lvl="1"/>
            <a:r>
              <a:rPr lang="en-US" dirty="0"/>
              <a:t>Final solution might perform poorly in </a:t>
            </a:r>
            <a:r>
              <a:rPr lang="en-US" b="1" dirty="0"/>
              <a:t>out-of-sample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57</a:t>
            </a:fld>
            <a:endParaRPr lang="fr-BE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r>
              <a:rPr lang="en-US" dirty="0"/>
              <a:t>: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rid of </a:t>
            </a:r>
            <a:r>
              <a:rPr lang="en-US" b="1" dirty="0"/>
              <a:t>variables</a:t>
            </a:r>
            <a:r>
              <a:rPr lang="en-US" dirty="0"/>
              <a:t> that are too highly correlated</a:t>
            </a:r>
          </a:p>
          <a:p>
            <a:pPr lvl="1"/>
            <a:r>
              <a:rPr lang="en-US" dirty="0"/>
              <a:t>Not always feasible</a:t>
            </a:r>
          </a:p>
          <a:p>
            <a:endParaRPr lang="en-US" dirty="0"/>
          </a:p>
          <a:p>
            <a:r>
              <a:rPr lang="en-US" dirty="0"/>
              <a:t>Transform variables into </a:t>
            </a:r>
            <a:r>
              <a:rPr lang="en-US" b="1" dirty="0"/>
              <a:t>principal components (</a:t>
            </a:r>
            <a:r>
              <a:rPr lang="en-US" dirty="0"/>
              <a:t>PCA)</a:t>
            </a:r>
            <a:endParaRPr lang="en-US" b="1" dirty="0"/>
          </a:p>
          <a:p>
            <a:pPr lvl="1"/>
            <a:r>
              <a:rPr lang="en-US" dirty="0"/>
              <a:t>This trick is not theoretically justified</a:t>
            </a:r>
          </a:p>
          <a:p>
            <a:pPr lvl="1"/>
            <a:r>
              <a:rPr lang="en-US" dirty="0"/>
              <a:t>Create some issues of its own…</a:t>
            </a:r>
          </a:p>
          <a:p>
            <a:endParaRPr lang="en-US" dirty="0"/>
          </a:p>
          <a:p>
            <a:r>
              <a:rPr lang="en-US" dirty="0"/>
              <a:t>Optimized a </a:t>
            </a:r>
            <a:r>
              <a:rPr lang="en-US" b="1" dirty="0"/>
              <a:t>penalized</a:t>
            </a:r>
            <a:r>
              <a:rPr lang="en-US" dirty="0"/>
              <a:t> likelihood function</a:t>
            </a:r>
          </a:p>
          <a:p>
            <a:pPr lvl="1"/>
            <a:r>
              <a:rPr lang="en-US" dirty="0"/>
              <a:t>Lasso regression</a:t>
            </a:r>
          </a:p>
          <a:p>
            <a:pPr lvl="1"/>
            <a:r>
              <a:rPr lang="en-US" dirty="0"/>
              <a:t>Ridge regression</a:t>
            </a:r>
          </a:p>
          <a:p>
            <a:pPr lvl="1"/>
            <a:r>
              <a:rPr lang="en-US" dirty="0" err="1"/>
              <a:t>ElasticNet</a:t>
            </a:r>
            <a:endParaRPr lang="en-US" dirty="0"/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58</a:t>
            </a:fld>
            <a:endParaRPr lang="fr-BE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Penalized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Lasso, Ridge, and </a:t>
            </a:r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59</a:t>
            </a:fld>
            <a:endParaRPr lang="fr-B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50C076-55D5-44B5-9DB7-998F0D36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C3433"/>
                </a:solidFill>
              </a:rPr>
              <a:t>gain chart </a:t>
            </a:r>
            <a:r>
              <a:rPr lang="en-US" dirty="0"/>
              <a:t>illustrates the ability of a predictive model to recover the target behavior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E5761C-92AA-47E9-A6C9-E819A628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Gain chart</a:t>
            </a:r>
          </a:p>
        </p:txBody>
      </p:sp>
    </p:spTree>
    <p:extLst>
      <p:ext uri="{BB962C8B-B14F-4D97-AF65-F5344CB8AC3E}">
        <p14:creationId xmlns:p14="http://schemas.microsoft.com/office/powerpoint/2010/main" val="1828169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32DFE5-F3D6-42BC-A77F-23F38256D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C3433"/>
                </a:solidFill>
              </a:rPr>
              <a:t>penalized likelihood function </a:t>
            </a:r>
            <a:r>
              <a:rPr lang="en-US" dirty="0"/>
              <a:t>adds a penalty to the likelihood for parameter estimates different from zero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95205-780A-44F4-9B37-42401A11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Penalized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7416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Penalty functions: lasso </a:t>
            </a:r>
            <a:r>
              <a:rPr lang="en-US" sz="1800" dirty="0"/>
              <a:t>(L1)</a:t>
            </a:r>
            <a:r>
              <a:rPr lang="en-US" dirty="0"/>
              <a:t> and ridge </a:t>
            </a:r>
            <a:r>
              <a:rPr lang="en-US" sz="1800" dirty="0"/>
              <a:t>(L2)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297865" y="981075"/>
            <a:ext cx="7310270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61</a:t>
            </a:fld>
            <a:endParaRPr lang="fr-BE"/>
          </a:p>
        </p:txBody>
      </p:sp>
      <p:sp>
        <p:nvSpPr>
          <p:cNvPr id="6" name="TextBox 5"/>
          <p:cNvSpPr txBox="1"/>
          <p:nvPr/>
        </p:nvSpPr>
        <p:spPr>
          <a:xfrm>
            <a:off x="3656856" y="1052736"/>
            <a:ext cx="20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9184" y="2924944"/>
            <a:ext cx="171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Penalty function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Unpenalized</a:t>
            </a:r>
            <a:r>
              <a:rPr lang="en-US" dirty="0"/>
              <a:t> likelihood</a:t>
            </a:r>
            <a:br>
              <a:rPr lang="en-US" dirty="0"/>
            </a:br>
            <a:r>
              <a:rPr lang="en-US" sz="2200" dirty="0"/>
              <a:t>Infinity of MLE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25884" y="981075"/>
            <a:ext cx="7854231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62</a:t>
            </a:fld>
            <a:endParaRPr lang="fr-BE"/>
          </a:p>
        </p:txBody>
      </p:sp>
      <p:grpSp>
        <p:nvGrpSpPr>
          <p:cNvPr id="3" name="Group 27"/>
          <p:cNvGrpSpPr/>
          <p:nvPr/>
        </p:nvGrpSpPr>
        <p:grpSpPr>
          <a:xfrm>
            <a:off x="2288704" y="5229200"/>
            <a:ext cx="4248472" cy="864096"/>
            <a:chOff x="2288704" y="5229200"/>
            <a:chExt cx="4248472" cy="86409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288704" y="5229200"/>
              <a:ext cx="4248472" cy="8640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72880" y="5589240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6897216" y="3861048"/>
            <a:ext cx="936104" cy="1944216"/>
            <a:chOff x="6897216" y="3861048"/>
            <a:chExt cx="936104" cy="1944216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6897216" y="3861048"/>
              <a:ext cx="936104" cy="19442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329264" y="4725144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6" name="Group 26"/>
          <p:cNvGrpSpPr/>
          <p:nvPr/>
        </p:nvGrpSpPr>
        <p:grpSpPr>
          <a:xfrm>
            <a:off x="554442" y="2348880"/>
            <a:ext cx="1590246" cy="2664296"/>
            <a:chOff x="554442" y="2348880"/>
            <a:chExt cx="1590246" cy="2664296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1928664" y="2348880"/>
              <a:ext cx="216024" cy="26642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54442" y="3666510"/>
              <a:ext cx="1446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Log-likelihood</a:t>
              </a:r>
              <a:endParaRPr lang="en-US" sz="1600" baseline="-25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4088904" y="1340768"/>
            <a:ext cx="2736304" cy="208823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Penalized likelihood</a:t>
            </a:r>
            <a:br>
              <a:rPr lang="en-US" dirty="0"/>
            </a:br>
            <a:r>
              <a:rPr lang="en-US" sz="2200" dirty="0"/>
              <a:t>Unique MLE solution</a:t>
            </a:r>
            <a:endParaRPr lang="en-US" sz="20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25884" y="981075"/>
            <a:ext cx="7854231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63</a:t>
            </a:fld>
            <a:endParaRPr lang="fr-BE"/>
          </a:p>
        </p:txBody>
      </p:sp>
      <p:grpSp>
        <p:nvGrpSpPr>
          <p:cNvPr id="7" name="Group 27"/>
          <p:cNvGrpSpPr/>
          <p:nvPr/>
        </p:nvGrpSpPr>
        <p:grpSpPr>
          <a:xfrm>
            <a:off x="2288704" y="5229200"/>
            <a:ext cx="4248472" cy="864096"/>
            <a:chOff x="2288704" y="5229200"/>
            <a:chExt cx="4248472" cy="86409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288704" y="5229200"/>
              <a:ext cx="4248472" cy="8640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72880" y="5589240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0" name="Group 28"/>
          <p:cNvGrpSpPr/>
          <p:nvPr/>
        </p:nvGrpSpPr>
        <p:grpSpPr>
          <a:xfrm>
            <a:off x="6897216" y="3861048"/>
            <a:ext cx="936104" cy="1944216"/>
            <a:chOff x="6897216" y="3861048"/>
            <a:chExt cx="936104" cy="1944216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6897216" y="3861048"/>
              <a:ext cx="936104" cy="19442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329264" y="4725144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3" name="Group 26"/>
          <p:cNvGrpSpPr/>
          <p:nvPr/>
        </p:nvGrpSpPr>
        <p:grpSpPr>
          <a:xfrm>
            <a:off x="554442" y="2348880"/>
            <a:ext cx="1590246" cy="2664296"/>
            <a:chOff x="554442" y="2348880"/>
            <a:chExt cx="1590246" cy="2664296"/>
          </a:xfrm>
        </p:grpSpPr>
        <p:cxnSp>
          <p:nvCxnSpPr>
            <p:cNvPr id="14" name="Straight Arrow Connector 13"/>
            <p:cNvCxnSpPr/>
            <p:nvPr/>
          </p:nvCxnSpPr>
          <p:spPr>
            <a:xfrm flipH="1" flipV="1">
              <a:off x="1928664" y="2348880"/>
              <a:ext cx="216024" cy="26642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4442" y="3666510"/>
              <a:ext cx="13773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Penalized</a:t>
              </a:r>
              <a:b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log-likelihood</a:t>
              </a:r>
              <a:endParaRPr lang="en-US" sz="1600" baseline="-25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4088904" y="1340768"/>
            <a:ext cx="2736304" cy="208823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673080" y="2564904"/>
            <a:ext cx="1080120" cy="1512096"/>
            <a:chOff x="5601072" y="2564904"/>
            <a:chExt cx="1080120" cy="1512096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6681192" y="3429000"/>
              <a:ext cx="0" cy="648000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321152" y="3140968"/>
              <a:ext cx="0" cy="504000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5961112" y="2852936"/>
              <a:ext cx="0" cy="396000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601072" y="2564904"/>
              <a:ext cx="0" cy="252000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 flipH="1">
            <a:off x="5313040" y="1124744"/>
            <a:ext cx="864096" cy="936104"/>
          </a:xfrm>
          <a:prstGeom prst="straightConnector1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41032" y="2204864"/>
            <a:ext cx="1512168" cy="1944216"/>
          </a:xfrm>
          <a:prstGeom prst="line">
            <a:avLst/>
          </a:prstGeom>
          <a:ln w="57150">
            <a:solidFill>
              <a:srgbClr val="0070C0">
                <a:alpha val="4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88904" y="1916832"/>
            <a:ext cx="1152128" cy="288032"/>
          </a:xfrm>
          <a:prstGeom prst="line">
            <a:avLst/>
          </a:prstGeom>
          <a:ln w="57150">
            <a:solidFill>
              <a:srgbClr val="0070C0">
                <a:alpha val="4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 vs. </a:t>
            </a:r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  <a:p>
            <a:pPr lvl="1"/>
            <a:r>
              <a:rPr lang="en-US" dirty="0"/>
              <a:t>Penalty is linear</a:t>
            </a:r>
          </a:p>
          <a:p>
            <a:pPr lvl="1"/>
            <a:r>
              <a:rPr lang="en-US" dirty="0"/>
              <a:t>Will set a few variables to exactly zero</a:t>
            </a:r>
          </a:p>
          <a:p>
            <a:pPr lvl="1"/>
            <a:r>
              <a:rPr lang="en-US" dirty="0"/>
              <a:t>Better as a </a:t>
            </a:r>
            <a:r>
              <a:rPr lang="en-US" b="1" dirty="0"/>
              <a:t>variable selection mechanism</a:t>
            </a:r>
          </a:p>
          <a:p>
            <a:endParaRPr lang="en-US" dirty="0"/>
          </a:p>
          <a:p>
            <a:r>
              <a:rPr lang="en-US" dirty="0"/>
              <a:t>Ridge</a:t>
            </a:r>
          </a:p>
          <a:p>
            <a:pPr lvl="1"/>
            <a:r>
              <a:rPr lang="en-US" dirty="0"/>
              <a:t>Penalty is nonlinear and increasing away from 0</a:t>
            </a:r>
          </a:p>
          <a:p>
            <a:pPr lvl="1"/>
            <a:r>
              <a:rPr lang="en-US" dirty="0"/>
              <a:t>Will shrink all parameter estimates toward 0</a:t>
            </a:r>
          </a:p>
          <a:p>
            <a:pPr lvl="1"/>
            <a:r>
              <a:rPr lang="en-US" dirty="0"/>
              <a:t>Better to understand </a:t>
            </a:r>
            <a:r>
              <a:rPr lang="en-US" b="1" dirty="0"/>
              <a:t>influence of predictors</a:t>
            </a:r>
          </a:p>
          <a:p>
            <a:pPr lvl="1"/>
            <a:r>
              <a:rPr lang="en-US" sz="1600" dirty="0"/>
              <a:t>(the geek note: equivalent to a Bayesian model with informative priors)</a:t>
            </a:r>
          </a:p>
          <a:p>
            <a:endParaRPr lang="en-US" dirty="0"/>
          </a:p>
          <a:p>
            <a:r>
              <a:rPr lang="en-US" dirty="0" err="1"/>
              <a:t>ElasticNet</a:t>
            </a:r>
            <a:endParaRPr lang="en-US" dirty="0"/>
          </a:p>
          <a:p>
            <a:pPr lvl="1"/>
            <a:r>
              <a:rPr lang="en-US" dirty="0"/>
              <a:t>Linear combination of lasso + 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64</a:t>
            </a:fld>
            <a:endParaRPr lang="fr-BE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617296" y="1268760"/>
            <a:ext cx="936104" cy="122413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8553400" y="1268760"/>
            <a:ext cx="864096" cy="122413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7620001" y="3200157"/>
            <a:ext cx="1784411" cy="1236955"/>
          </a:xfrm>
          <a:custGeom>
            <a:avLst/>
            <a:gdLst>
              <a:gd name="connsiteX0" fmla="*/ 0 w 1784411"/>
              <a:gd name="connsiteY0" fmla="*/ 1236955 h 1236955"/>
              <a:gd name="connsiteX1" fmla="*/ 932155 w 1784411"/>
              <a:gd name="connsiteY1" fmla="*/ 2959 h 1236955"/>
              <a:gd name="connsiteX2" fmla="*/ 1784411 w 1784411"/>
              <a:gd name="connsiteY2" fmla="*/ 1219199 h 123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4411" h="1236955">
                <a:moveTo>
                  <a:pt x="0" y="1236955"/>
                </a:moveTo>
                <a:cubicBezTo>
                  <a:pt x="317376" y="621436"/>
                  <a:pt x="634753" y="5918"/>
                  <a:pt x="932155" y="2959"/>
                </a:cubicBezTo>
                <a:cubicBezTo>
                  <a:pt x="1229557" y="0"/>
                  <a:pt x="1506984" y="609599"/>
                  <a:pt x="1784411" y="1219199"/>
                </a:cubicBezTo>
              </a:path>
            </a:pathLst>
          </a:cu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 of the penalty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optimal </a:t>
            </a:r>
            <a:r>
              <a:rPr lang="en-US"/>
              <a:t>value for the </a:t>
            </a:r>
            <a:r>
              <a:rPr lang="en-US" dirty="0"/>
              <a:t>amplitude of the penalty function (called </a:t>
            </a:r>
            <a:r>
              <a:rPr lang="en-US" b="1" dirty="0"/>
              <a:t>lambda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Too small, does not play its role</a:t>
            </a:r>
          </a:p>
          <a:p>
            <a:pPr lvl="1"/>
            <a:r>
              <a:rPr lang="en-US" dirty="0"/>
              <a:t>Too large, shrink everything to zero</a:t>
            </a:r>
          </a:p>
          <a:p>
            <a:endParaRPr lang="en-US" dirty="0"/>
          </a:p>
          <a:p>
            <a:r>
              <a:rPr lang="en-US" dirty="0"/>
              <a:t>Many different values are tested</a:t>
            </a:r>
          </a:p>
          <a:p>
            <a:endParaRPr lang="en-US" dirty="0"/>
          </a:p>
          <a:p>
            <a:r>
              <a:rPr lang="en-US" dirty="0"/>
              <a:t>The one retained is the one that performs best in cross-validation tests</a:t>
            </a:r>
          </a:p>
          <a:p>
            <a:pPr lvl="1"/>
            <a:r>
              <a:rPr lang="en-US" dirty="0"/>
              <a:t>Note: if none is necessary (because variables are uncorrelated and all informative), the optimal value should be very close to zero, and the penalized log-likelihood will converge towards the standard 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65</a:t>
            </a:fld>
            <a:endParaRPr lang="fr-BE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 very fast library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elasticNet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estimation</a:t>
            </a:r>
          </a:p>
          <a:p>
            <a:r>
              <a:rPr lang="en-US" dirty="0"/>
              <a:t>library(</a:t>
            </a:r>
            <a:r>
              <a:rPr lang="en-US" dirty="0" err="1"/>
              <a:t>glmnet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The library needs a matrix as input, not a data frame</a:t>
            </a:r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Unfortunately, unlike "lm" or "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multinom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", there is</a:t>
            </a:r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no formula parameter</a:t>
            </a:r>
          </a:p>
          <a:p>
            <a:r>
              <a:rPr lang="en-US" dirty="0"/>
              <a:t>x = </a:t>
            </a:r>
            <a:r>
              <a:rPr lang="en-US" dirty="0" err="1"/>
              <a:t>cbind</a:t>
            </a:r>
            <a:r>
              <a:rPr lang="en-US" dirty="0"/>
              <a:t>(</a:t>
            </a:r>
            <a:r>
              <a:rPr lang="en-US" dirty="0" err="1"/>
              <a:t>data$recency</a:t>
            </a:r>
            <a:r>
              <a:rPr lang="en-US" dirty="0"/>
              <a:t>, </a:t>
            </a:r>
            <a:r>
              <a:rPr lang="en-US" dirty="0" err="1"/>
              <a:t>data$frequency</a:t>
            </a:r>
            <a:r>
              <a:rPr lang="en-US" dirty="0"/>
              <a:t>,</a:t>
            </a:r>
          </a:p>
          <a:p>
            <a:r>
              <a:rPr lang="en-US" dirty="0"/>
              <a:t>          </a:t>
            </a:r>
            <a:r>
              <a:rPr lang="en-US" dirty="0" err="1"/>
              <a:t>data$recency</a:t>
            </a:r>
            <a:r>
              <a:rPr lang="en-US" dirty="0"/>
              <a:t> * </a:t>
            </a:r>
            <a:r>
              <a:rPr lang="en-US" dirty="0" err="1"/>
              <a:t>data$frequency</a:t>
            </a:r>
            <a:r>
              <a:rPr lang="en-US" dirty="0"/>
              <a:t>,</a:t>
            </a:r>
          </a:p>
          <a:p>
            <a:r>
              <a:rPr lang="en-US" dirty="0"/>
              <a:t>          log(</a:t>
            </a:r>
            <a:r>
              <a:rPr lang="en-US" dirty="0" err="1"/>
              <a:t>data$recency</a:t>
            </a:r>
            <a:r>
              <a:rPr lang="en-US" dirty="0"/>
              <a:t>), log(</a:t>
            </a:r>
            <a:r>
              <a:rPr lang="en-US" dirty="0" err="1"/>
              <a:t>data$frequency</a:t>
            </a:r>
            <a:r>
              <a:rPr lang="en-US" dirty="0"/>
              <a:t>))</a:t>
            </a:r>
          </a:p>
          <a:p>
            <a:r>
              <a:rPr lang="en-US" dirty="0"/>
              <a:t>y = </a:t>
            </a:r>
            <a:r>
              <a:rPr lang="en-US" dirty="0" err="1"/>
              <a:t>data$loyal</a:t>
            </a:r>
            <a:endParaRPr lang="en-US" dirty="0"/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when alpha=0, penalty is ridge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when alpha=1, penalty is lasso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when alpha is in ]0,1[,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elasticNet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penalty</a:t>
            </a:r>
          </a:p>
          <a:p>
            <a:r>
              <a:rPr lang="en-US" dirty="0"/>
              <a:t>ridge = </a:t>
            </a:r>
            <a:r>
              <a:rPr lang="en-US" dirty="0" err="1"/>
              <a:t>glmnet</a:t>
            </a:r>
            <a:r>
              <a:rPr lang="en-US" dirty="0"/>
              <a:t>(x, y, family = "binomial", alpha=0)</a:t>
            </a:r>
          </a:p>
          <a:p>
            <a:r>
              <a:rPr lang="en-US" dirty="0"/>
              <a:t>plot(ridge, </a:t>
            </a:r>
            <a:r>
              <a:rPr lang="en-US" dirty="0" err="1"/>
              <a:t>xvar</a:t>
            </a:r>
            <a:r>
              <a:rPr lang="en-US" dirty="0"/>
              <a:t>="lambda")</a:t>
            </a:r>
          </a:p>
          <a:p>
            <a:endParaRPr lang="en-US" dirty="0"/>
          </a:p>
          <a:p>
            <a:r>
              <a:rPr lang="en-US" dirty="0"/>
              <a:t>lasso = </a:t>
            </a:r>
            <a:r>
              <a:rPr lang="en-US" dirty="0" err="1"/>
              <a:t>glmnet</a:t>
            </a:r>
            <a:r>
              <a:rPr lang="en-US" dirty="0"/>
              <a:t>(x, y, family = "binomial", alpha=1)</a:t>
            </a:r>
          </a:p>
          <a:p>
            <a:r>
              <a:rPr lang="en-US" dirty="0"/>
              <a:t>plot(lasso, </a:t>
            </a:r>
            <a:r>
              <a:rPr lang="en-US" dirty="0" err="1"/>
              <a:t>xvar</a:t>
            </a:r>
            <a:r>
              <a:rPr lang="en-US" dirty="0"/>
              <a:t>="lambda")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 with lasso/ridge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66</a:t>
            </a:fld>
            <a:endParaRPr lang="fr-B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estimates (ridge)</a:t>
            </a:r>
            <a:br>
              <a:rPr lang="en-US" dirty="0"/>
            </a:br>
            <a:r>
              <a:rPr lang="en-US" sz="2000" dirty="0"/>
              <a:t>(for different values of lambda)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96144" y="981075"/>
            <a:ext cx="6913712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67</a:t>
            </a:fld>
            <a:endParaRPr lang="fr-B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estimates (lasso)</a:t>
            </a:r>
            <a:br>
              <a:rPr lang="en-US" dirty="0"/>
            </a:br>
            <a:r>
              <a:rPr lang="en-US" sz="2000" dirty="0"/>
              <a:t>(for different values of lambda)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38237" y="981075"/>
            <a:ext cx="6629525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68</a:t>
            </a:fld>
            <a:endParaRPr lang="fr-B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Complete model with lasso penalty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1: fit the model for various values of lambda</a:t>
            </a:r>
          </a:p>
          <a:p>
            <a:r>
              <a:rPr lang="en-US" dirty="0"/>
              <a:t>lasso = </a:t>
            </a:r>
            <a:r>
              <a:rPr lang="en-US" dirty="0" err="1"/>
              <a:t>glmnet</a:t>
            </a:r>
            <a:r>
              <a:rPr lang="en-US" dirty="0"/>
              <a:t>(x, y, family = "binomial", alpha=1)</a:t>
            </a:r>
          </a:p>
          <a:p>
            <a:r>
              <a:rPr lang="en-US" dirty="0"/>
              <a:t>plot(lasso, </a:t>
            </a:r>
            <a:r>
              <a:rPr lang="en-US" dirty="0" err="1"/>
              <a:t>xvar</a:t>
            </a:r>
            <a:r>
              <a:rPr lang="en-US" dirty="0"/>
              <a:t>="lambda")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2: find the optimal value of lambda using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cross-validation</a:t>
            </a:r>
          </a:p>
          <a:p>
            <a:r>
              <a:rPr lang="en-US" dirty="0" err="1"/>
              <a:t>cv.lasso</a:t>
            </a:r>
            <a:r>
              <a:rPr lang="en-US" dirty="0"/>
              <a:t> = </a:t>
            </a:r>
            <a:r>
              <a:rPr lang="en-US" dirty="0" err="1"/>
              <a:t>cv.glmnet</a:t>
            </a:r>
            <a:r>
              <a:rPr lang="en-US" dirty="0"/>
              <a:t>(x, y, family="binomial", alpha=1)</a:t>
            </a:r>
          </a:p>
          <a:p>
            <a:r>
              <a:rPr lang="en-US" dirty="0"/>
              <a:t>plot(</a:t>
            </a:r>
            <a:r>
              <a:rPr lang="en-US" dirty="0" err="1"/>
              <a:t>cv.lasso</a:t>
            </a:r>
            <a:r>
              <a:rPr lang="en-US" dirty="0"/>
              <a:t>)</a:t>
            </a:r>
          </a:p>
          <a:p>
            <a:r>
              <a:rPr lang="en-US" dirty="0" err="1"/>
              <a:t>best.lambda</a:t>
            </a:r>
            <a:r>
              <a:rPr lang="en-US" dirty="0"/>
              <a:t> = </a:t>
            </a:r>
            <a:r>
              <a:rPr lang="en-US" dirty="0" err="1"/>
              <a:t>cv.lasso$lambda.min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logit</a:t>
            </a:r>
            <a:r>
              <a:rPr lang="en-US" dirty="0"/>
              <a:t> model with lasso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69</a:t>
            </a:fld>
            <a:endParaRPr lang="fr-B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50C076-55D5-44B5-9DB7-998F0D36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C3433"/>
                </a:solidFill>
              </a:rPr>
              <a:t>lift</a:t>
            </a:r>
            <a:r>
              <a:rPr lang="en-US" dirty="0"/>
              <a:t> of a model is a measure of how much better the model performs compared to chance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E5761C-92AA-47E9-A6C9-E819A628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Lift</a:t>
            </a:r>
          </a:p>
        </p:txBody>
      </p:sp>
    </p:spTree>
    <p:extLst>
      <p:ext uri="{BB962C8B-B14F-4D97-AF65-F5344CB8AC3E}">
        <p14:creationId xmlns:p14="http://schemas.microsoft.com/office/powerpoint/2010/main" val="3326163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Extract prediction data from database</a:t>
            </a:r>
          </a:p>
          <a:p>
            <a:r>
              <a:rPr lang="en-US" dirty="0"/>
              <a:t>query = "SELECT </a:t>
            </a:r>
            <a:r>
              <a:rPr lang="en-US" dirty="0" err="1"/>
              <a:t>contact_id</a:t>
            </a:r>
            <a:r>
              <a:rPr lang="en-US" dirty="0"/>
              <a:t>,</a:t>
            </a:r>
          </a:p>
          <a:p>
            <a:r>
              <a:rPr lang="en-US" dirty="0"/>
              <a:t>                DATEDIFF(20220530, MAX(</a:t>
            </a:r>
            <a:r>
              <a:rPr lang="en-US" dirty="0" err="1"/>
              <a:t>act_date</a:t>
            </a:r>
            <a:r>
              <a:rPr lang="en-US" dirty="0"/>
              <a:t>))/365 AS 'recency',</a:t>
            </a:r>
          </a:p>
          <a:p>
            <a:r>
              <a:rPr lang="en-US" dirty="0"/>
              <a:t>                COUNT(amount) AS 'frequency',</a:t>
            </a:r>
          </a:p>
          <a:p>
            <a:r>
              <a:rPr lang="en-US" dirty="0"/>
              <a:t>                AVG(amount) AS '</a:t>
            </a:r>
            <a:r>
              <a:rPr lang="en-US" dirty="0" err="1"/>
              <a:t>avgamount</a:t>
            </a:r>
            <a:r>
              <a:rPr lang="en-US" dirty="0"/>
              <a:t>',</a:t>
            </a:r>
          </a:p>
          <a:p>
            <a:r>
              <a:rPr lang="en-US" dirty="0"/>
              <a:t>                MAX(amount) AS '</a:t>
            </a:r>
            <a:r>
              <a:rPr lang="en-US" dirty="0" err="1"/>
              <a:t>maxamount</a:t>
            </a:r>
            <a:r>
              <a:rPr lang="en-US" dirty="0"/>
              <a:t>'</a:t>
            </a:r>
          </a:p>
          <a:p>
            <a:r>
              <a:rPr lang="en-US" dirty="0"/>
              <a:t>         FROM acts</a:t>
            </a:r>
          </a:p>
          <a:p>
            <a:r>
              <a:rPr lang="en-US" dirty="0"/>
              <a:t>         WHERE (</a:t>
            </a:r>
            <a:r>
              <a:rPr lang="en-US" dirty="0" err="1"/>
              <a:t>act_type_id</a:t>
            </a:r>
            <a:r>
              <a:rPr lang="en-US" dirty="0"/>
              <a:t> = 'DO')</a:t>
            </a:r>
          </a:p>
          <a:p>
            <a:r>
              <a:rPr lang="en-US" dirty="0"/>
              <a:t>         GROUP BY 1"</a:t>
            </a:r>
          </a:p>
          <a:p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sqlQuery</a:t>
            </a:r>
            <a:r>
              <a:rPr lang="en-US" dirty="0"/>
              <a:t>(db, query)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Prepare new data as matrix</a:t>
            </a:r>
          </a:p>
          <a:p>
            <a:r>
              <a:rPr lang="en-US" dirty="0"/>
              <a:t>newdata2 = </a:t>
            </a:r>
            <a:r>
              <a:rPr lang="en-US" dirty="0" err="1"/>
              <a:t>cbind</a:t>
            </a:r>
            <a:r>
              <a:rPr lang="en-US" dirty="0"/>
              <a:t>(</a:t>
            </a:r>
            <a:r>
              <a:rPr lang="en-US" dirty="0" err="1"/>
              <a:t>newdata$recency</a:t>
            </a:r>
            <a:r>
              <a:rPr lang="en-US" dirty="0"/>
              <a:t>, </a:t>
            </a:r>
            <a:r>
              <a:rPr lang="en-US" dirty="0" err="1"/>
              <a:t>newdata$frequency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dirty="0" err="1"/>
              <a:t>newdata$recency</a:t>
            </a:r>
            <a:r>
              <a:rPr lang="en-US" dirty="0"/>
              <a:t> * </a:t>
            </a:r>
            <a:r>
              <a:rPr lang="en-US" dirty="0" err="1"/>
              <a:t>newdata$frequency</a:t>
            </a:r>
            <a:r>
              <a:rPr lang="en-US" dirty="0"/>
              <a:t>,</a:t>
            </a:r>
          </a:p>
          <a:p>
            <a:r>
              <a:rPr lang="en-US" dirty="0"/>
              <a:t>                 log(</a:t>
            </a:r>
            <a:r>
              <a:rPr lang="en-US" dirty="0" err="1"/>
              <a:t>newdata$recency</a:t>
            </a:r>
            <a:r>
              <a:rPr lang="en-US" dirty="0"/>
              <a:t>), log(</a:t>
            </a:r>
            <a:r>
              <a:rPr lang="en-US" dirty="0" err="1"/>
              <a:t>newdata$frequency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3: make predictions by specifying a specific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value for lambda</a:t>
            </a:r>
          </a:p>
          <a:p>
            <a:r>
              <a:rPr lang="en-US" dirty="0"/>
              <a:t>results = predict(lasso, newdata2, s=</a:t>
            </a:r>
            <a:r>
              <a:rPr lang="en-US" dirty="0" err="1"/>
              <a:t>best.lambda</a:t>
            </a:r>
            <a:r>
              <a:rPr lang="en-US" dirty="0"/>
              <a:t>, type="response")</a:t>
            </a:r>
          </a:p>
          <a:p>
            <a:r>
              <a:rPr lang="en-US" dirty="0"/>
              <a:t>print(head(results))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logit</a:t>
            </a:r>
            <a:r>
              <a:rPr lang="en-US" dirty="0"/>
              <a:t> model with lasso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70</a:t>
            </a:fld>
            <a:endParaRPr lang="fr-B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 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8</a:t>
            </a:fld>
            <a:endParaRPr lang="fr-BE"/>
          </a:p>
        </p:txBody>
      </p:sp>
      <p:pic>
        <p:nvPicPr>
          <p:cNvPr id="9218" name="Picture 2" descr="E:\Documents\DecisiveSystem\Website\App\public_html\user-content\charts\chart_56bc2ffafe_gain_chart_insample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560" y="955580"/>
            <a:ext cx="7920880" cy="565777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681192" y="263691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19233" y="227687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8864" y="1268760"/>
            <a:ext cx="84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a gain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Random:</a:t>
            </a:r>
          </a:p>
          <a:p>
            <a:pPr lvl="1"/>
            <a:r>
              <a:rPr lang="en-US" dirty="0"/>
              <a:t>x = all the individuals in random order</a:t>
            </a:r>
          </a:p>
          <a:p>
            <a:pPr lvl="1"/>
            <a:r>
              <a:rPr lang="en-US" dirty="0"/>
              <a:t>y = cumulative % of hit (random selection)</a:t>
            </a:r>
          </a:p>
          <a:p>
            <a:endParaRPr lang="en-US" dirty="0"/>
          </a:p>
          <a:p>
            <a:r>
              <a:rPr lang="en-US" dirty="0"/>
              <a:t>Perfect:</a:t>
            </a:r>
          </a:p>
          <a:p>
            <a:pPr lvl="1"/>
            <a:r>
              <a:rPr lang="en-US" dirty="0"/>
              <a:t>x = individuals by decreasing order of target variable</a:t>
            </a:r>
          </a:p>
          <a:p>
            <a:pPr lvl="1"/>
            <a:r>
              <a:rPr lang="en-US" dirty="0"/>
              <a:t>y = cumulative % of actual hit (perfect selection)</a:t>
            </a:r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pPr lvl="1"/>
            <a:r>
              <a:rPr lang="en-US" dirty="0"/>
              <a:t>x = individuals by decreasing order of </a:t>
            </a:r>
            <a:r>
              <a:rPr lang="en-US" b="1" dirty="0"/>
              <a:t>predicted</a:t>
            </a:r>
            <a:r>
              <a:rPr lang="en-US" dirty="0"/>
              <a:t> target variable</a:t>
            </a:r>
          </a:p>
          <a:p>
            <a:pPr lvl="1"/>
            <a:r>
              <a:rPr lang="en-US" dirty="0"/>
              <a:t>y = cumulative % of </a:t>
            </a:r>
            <a:r>
              <a:rPr lang="en-US" b="1" dirty="0"/>
              <a:t>actual</a:t>
            </a:r>
            <a:r>
              <a:rPr lang="en-US" dirty="0"/>
              <a:t> hit (model performance)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9</a:t>
            </a:fld>
            <a:endParaRPr lang="fr-B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 mod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model</Template>
  <TotalTime>3875</TotalTime>
  <Words>2950</Words>
  <Application>Microsoft Office PowerPoint</Application>
  <PresentationFormat>A4 Paper (210x297 mm)</PresentationFormat>
  <Paragraphs>562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Gotham Bold</vt:lpstr>
      <vt:lpstr>Gotham Book</vt:lpstr>
      <vt:lpstr>Courier New</vt:lpstr>
      <vt:lpstr>Arial</vt:lpstr>
      <vt:lpstr>Times New Roman</vt:lpstr>
      <vt:lpstr>Code New Roman</vt:lpstr>
      <vt:lpstr>Calibri</vt:lpstr>
      <vt:lpstr>Slide model</vt:lpstr>
      <vt:lpstr>Marketing Analytics</vt:lpstr>
      <vt:lpstr>Sessions</vt:lpstr>
      <vt:lpstr>Agenda</vt:lpstr>
      <vt:lpstr>Agenda</vt:lpstr>
      <vt:lpstr>Gain chart</vt:lpstr>
      <vt:lpstr>Gain chart</vt:lpstr>
      <vt:lpstr>Lift</vt:lpstr>
      <vt:lpstr>Gain chart</vt:lpstr>
      <vt:lpstr>How to construct a gain chart</vt:lpstr>
      <vt:lpstr>Lift at 25%</vt:lpstr>
      <vt:lpstr>Performance at 25%</vt:lpstr>
      <vt:lpstr>Construct a gain chart in R</vt:lpstr>
      <vt:lpstr>Construct a gain chart in R</vt:lpstr>
      <vt:lpstr>Gain chart</vt:lpstr>
      <vt:lpstr>Compute lift and improvement</vt:lpstr>
      <vt:lpstr>Cross-validation</vt:lpstr>
      <vt:lpstr>Problem statement</vt:lpstr>
      <vt:lpstr>Problem statement</vt:lpstr>
      <vt:lpstr>Overfit</vt:lpstr>
      <vt:lpstr>Related to bias-variance trade-off</vt:lpstr>
      <vt:lpstr>Data</vt:lpstr>
      <vt:lpstr>Low variance / high bias</vt:lpstr>
      <vt:lpstr>Low bias / High variance</vt:lpstr>
      <vt:lpstr>Overfitting</vt:lpstr>
      <vt:lpstr>Cross-validation</vt:lpstr>
      <vt:lpstr>Cross-validation</vt:lpstr>
      <vt:lpstr>Machine learning</vt:lpstr>
      <vt:lpstr>Cross-validation, pro and con</vt:lpstr>
      <vt:lpstr>5-fold cross-validation</vt:lpstr>
      <vt:lpstr>Multi-fold cross-validation</vt:lpstr>
      <vt:lpstr>Illustration</vt:lpstr>
      <vt:lpstr>Jackknifing</vt:lpstr>
      <vt:lpstr>5-fold cross validation</vt:lpstr>
      <vt:lpstr>5-fold cross validation</vt:lpstr>
      <vt:lpstr>Model likelihood</vt:lpstr>
      <vt:lpstr>Model likelihood</vt:lpstr>
      <vt:lpstr>Model likelihood: example</vt:lpstr>
      <vt:lpstr>Model likelihood: example</vt:lpstr>
      <vt:lpstr>Model likelihood: example</vt:lpstr>
      <vt:lpstr>Model likelihood: example</vt:lpstr>
      <vt:lpstr>Maximum likelihood estimation</vt:lpstr>
      <vt:lpstr>Maximum likelihood estimation</vt:lpstr>
      <vt:lpstr>Gradient method</vt:lpstr>
      <vt:lpstr>Gradient method</vt:lpstr>
      <vt:lpstr>A few issues</vt:lpstr>
      <vt:lpstr>Log-likelihood</vt:lpstr>
      <vt:lpstr>Log-likelihood</vt:lpstr>
      <vt:lpstr>Log-likelihood</vt:lpstr>
      <vt:lpstr>Statistical significance</vt:lpstr>
      <vt:lpstr>Statistical tests</vt:lpstr>
      <vt:lpstr>Get standard deviations from Hessian</vt:lpstr>
      <vt:lpstr>Multicollinearity</vt:lpstr>
      <vt:lpstr>Multicollinearity</vt:lpstr>
      <vt:lpstr>Multicollinearity</vt:lpstr>
      <vt:lpstr>Multicollinearity</vt:lpstr>
      <vt:lpstr>Multicollinearity</vt:lpstr>
      <vt:lpstr>Multicollinearity: issues</vt:lpstr>
      <vt:lpstr>Multicollinearity: solutions</vt:lpstr>
      <vt:lpstr>Penalized regression</vt:lpstr>
      <vt:lpstr>Penalized regression</vt:lpstr>
      <vt:lpstr>Penalty functions: lasso (L1) and ridge (L2)</vt:lpstr>
      <vt:lpstr>Unpenalized likelihood Infinity of MLE</vt:lpstr>
      <vt:lpstr>Penalized likelihood Unique MLE solution</vt:lpstr>
      <vt:lpstr>Lasso vs. Ridge vs. Elasticnet</vt:lpstr>
      <vt:lpstr>Amplitude of the penalty</vt:lpstr>
      <vt:lpstr>Logit model with lasso/ridge penalty</vt:lpstr>
      <vt:lpstr>Parameter estimates (ridge) (for different values of lambda)</vt:lpstr>
      <vt:lpstr>Parameter estimates (lasso) (for different values of lambda)</vt:lpstr>
      <vt:lpstr>Complete logit model with lasso penalty</vt:lpstr>
      <vt:lpstr>Complete logit model with lasso penalty</vt:lpstr>
      <vt:lpstr>That’s all folks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Arnaud De Bruyn</dc:creator>
  <cp:lastModifiedBy>Arnaud De Bruyn</cp:lastModifiedBy>
  <cp:revision>64</cp:revision>
  <dcterms:created xsi:type="dcterms:W3CDTF">2015-01-09T07:44:21Z</dcterms:created>
  <dcterms:modified xsi:type="dcterms:W3CDTF">2022-10-22T14:08:28Z</dcterms:modified>
</cp:coreProperties>
</file>